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60" r:id="rId4"/>
    <p:sldId id="261" r:id="rId5"/>
    <p:sldId id="262" r:id="rId6"/>
    <p:sldId id="276" r:id="rId7"/>
    <p:sldId id="277" r:id="rId8"/>
    <p:sldId id="278" r:id="rId9"/>
    <p:sldId id="264" r:id="rId10"/>
    <p:sldId id="265" r:id="rId11"/>
    <p:sldId id="266" r:id="rId12"/>
    <p:sldId id="267" r:id="rId13"/>
    <p:sldId id="270" r:id="rId14"/>
    <p:sldId id="268" r:id="rId15"/>
    <p:sldId id="259" r:id="rId16"/>
    <p:sldId id="280" r:id="rId17"/>
    <p:sldId id="269" r:id="rId18"/>
    <p:sldId id="271" r:id="rId19"/>
    <p:sldId id="272" r:id="rId20"/>
    <p:sldId id="279" r:id="rId21"/>
    <p:sldId id="273" r:id="rId22"/>
    <p:sldId id="275" r:id="rId23"/>
    <p:sldId id="28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A3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25" autoAdjust="0"/>
  </p:normalViewPr>
  <p:slideViewPr>
    <p:cSldViewPr snapToGrid="0" snapToObjects="1">
      <p:cViewPr varScale="1">
        <p:scale>
          <a:sx n="77" d="100"/>
          <a:sy n="77" d="100"/>
        </p:scale>
        <p:origin x="1646"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139B9-F30F-452B-B32C-7763C56BC5D9}" type="datetimeFigureOut">
              <a:rPr lang="en-US" smtClean="0"/>
              <a:t>6/26/2026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80907-A125-43A6-9B8C-C4B5B470F915}" type="slidenum">
              <a:rPr lang="en-US" smtClean="0"/>
              <a:t>‹#›</a:t>
            </a:fld>
            <a:endParaRPr lang="en-US"/>
          </a:p>
        </p:txBody>
      </p:sp>
    </p:spTree>
    <p:extLst>
      <p:ext uri="{BB962C8B-B14F-4D97-AF65-F5344CB8AC3E}">
        <p14:creationId xmlns:p14="http://schemas.microsoft.com/office/powerpoint/2010/main" val="3510698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77D8C1-3F47-458C-96E9-A256E8428B62}" type="datetime1">
              <a:rPr lang="en-US" smtClean="0"/>
              <a:t>6/26/2026</a:t>
            </a:fld>
            <a:endParaRPr lang="en-US"/>
          </a:p>
        </p:txBody>
      </p:sp>
      <p:sp>
        <p:nvSpPr>
          <p:cNvPr id="5" name="Footer Placeholder 4"/>
          <p:cNvSpPr>
            <a:spLocks noGrp="1"/>
          </p:cNvSpPr>
          <p:nvPr>
            <p:ph type="ftr" sz="quarter" idx="11"/>
          </p:nvPr>
        </p:nvSpPr>
        <p:spPr/>
        <p:txBody>
          <a:bodyPr/>
          <a:lstStyle/>
          <a:p>
            <a:r>
              <a:rPr lang="en-US"/>
              <a:t>© Thriving Solo dba ChristiGamesLLC. All Rights Reserved.</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EA094A-7BCC-457E-9E4C-34837E356330}" type="datetime1">
              <a:rPr lang="en-US" smtClean="0"/>
              <a:t>6/26/2026</a:t>
            </a:fld>
            <a:endParaRPr lang="en-US"/>
          </a:p>
        </p:txBody>
      </p:sp>
      <p:sp>
        <p:nvSpPr>
          <p:cNvPr id="5" name="Footer Placeholder 4"/>
          <p:cNvSpPr>
            <a:spLocks noGrp="1"/>
          </p:cNvSpPr>
          <p:nvPr>
            <p:ph type="ftr" sz="quarter" idx="11"/>
          </p:nvPr>
        </p:nvSpPr>
        <p:spPr/>
        <p:txBody>
          <a:bodyPr/>
          <a:lstStyle/>
          <a:p>
            <a:r>
              <a:rPr lang="en-US"/>
              <a:t>© Thriving Solo dba ChristiGamesLLC. All Rights Reserved.</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1BC6E-6576-42CE-BD54-FF09C414F778}" type="datetime1">
              <a:rPr lang="en-US" smtClean="0"/>
              <a:t>6/26/2026</a:t>
            </a:fld>
            <a:endParaRPr lang="en-US"/>
          </a:p>
        </p:txBody>
      </p:sp>
      <p:sp>
        <p:nvSpPr>
          <p:cNvPr id="5" name="Footer Placeholder 4"/>
          <p:cNvSpPr>
            <a:spLocks noGrp="1"/>
          </p:cNvSpPr>
          <p:nvPr>
            <p:ph type="ftr" sz="quarter" idx="11"/>
          </p:nvPr>
        </p:nvSpPr>
        <p:spPr/>
        <p:txBody>
          <a:bodyPr/>
          <a:lstStyle/>
          <a:p>
            <a:r>
              <a:rPr lang="en-US"/>
              <a:t>© Thriving Solo dba ChristiGamesLLC. All Rights Reserved.</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D45DB5-6A58-4611-8EAA-4D248A48706E}" type="datetime1">
              <a:rPr lang="en-US" smtClean="0"/>
              <a:t>6/26/2026</a:t>
            </a:fld>
            <a:endParaRPr lang="en-US"/>
          </a:p>
        </p:txBody>
      </p:sp>
      <p:sp>
        <p:nvSpPr>
          <p:cNvPr id="5" name="Footer Placeholder 4"/>
          <p:cNvSpPr>
            <a:spLocks noGrp="1"/>
          </p:cNvSpPr>
          <p:nvPr>
            <p:ph type="ftr" sz="quarter" idx="11"/>
          </p:nvPr>
        </p:nvSpPr>
        <p:spPr/>
        <p:txBody>
          <a:bodyPr/>
          <a:lstStyle/>
          <a:p>
            <a:r>
              <a:rPr lang="en-US"/>
              <a:t>© Thriving Solo dba ChristiGamesLLC. All Rights Reserved.</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5360E-8514-4201-B458-C48D825D60EB}" type="datetime1">
              <a:rPr lang="en-US" smtClean="0"/>
              <a:t>6/26/2026</a:t>
            </a:fld>
            <a:endParaRPr lang="en-US"/>
          </a:p>
        </p:txBody>
      </p:sp>
      <p:sp>
        <p:nvSpPr>
          <p:cNvPr id="5" name="Footer Placeholder 4"/>
          <p:cNvSpPr>
            <a:spLocks noGrp="1"/>
          </p:cNvSpPr>
          <p:nvPr>
            <p:ph type="ftr" sz="quarter" idx="11"/>
          </p:nvPr>
        </p:nvSpPr>
        <p:spPr/>
        <p:txBody>
          <a:bodyPr/>
          <a:lstStyle/>
          <a:p>
            <a:r>
              <a:rPr lang="en-US"/>
              <a:t>© Thriving Solo dba ChristiGamesLLC. All Rights Reserved.</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EF0326-BE64-4FCE-8711-45DC4E4AE35E}" type="datetime1">
              <a:rPr lang="en-US" smtClean="0"/>
              <a:t>6/26/2026</a:t>
            </a:fld>
            <a:endParaRPr lang="en-US"/>
          </a:p>
        </p:txBody>
      </p:sp>
      <p:sp>
        <p:nvSpPr>
          <p:cNvPr id="6" name="Footer Placeholder 5"/>
          <p:cNvSpPr>
            <a:spLocks noGrp="1"/>
          </p:cNvSpPr>
          <p:nvPr>
            <p:ph type="ftr" sz="quarter" idx="11"/>
          </p:nvPr>
        </p:nvSpPr>
        <p:spPr/>
        <p:txBody>
          <a:bodyPr/>
          <a:lstStyle/>
          <a:p>
            <a:r>
              <a:rPr lang="en-US"/>
              <a:t>© Thriving Solo dba ChristiGamesLLC. All Rights Reserved.</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F9ECDA-09F1-472A-8FB9-0074F9C33DB0}" type="datetime1">
              <a:rPr lang="en-US" smtClean="0"/>
              <a:t>6/26/2026</a:t>
            </a:fld>
            <a:endParaRPr lang="en-US"/>
          </a:p>
        </p:txBody>
      </p:sp>
      <p:sp>
        <p:nvSpPr>
          <p:cNvPr id="8" name="Footer Placeholder 7"/>
          <p:cNvSpPr>
            <a:spLocks noGrp="1"/>
          </p:cNvSpPr>
          <p:nvPr>
            <p:ph type="ftr" sz="quarter" idx="11"/>
          </p:nvPr>
        </p:nvSpPr>
        <p:spPr/>
        <p:txBody>
          <a:bodyPr/>
          <a:lstStyle/>
          <a:p>
            <a:r>
              <a:rPr lang="en-US"/>
              <a:t>© Thriving Solo dba ChristiGamesLLC. All Rights Reserved.</a:t>
            </a:r>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D2B67D-A6CC-4EB8-8798-8E79EF809377}" type="datetime1">
              <a:rPr lang="en-US" smtClean="0"/>
              <a:t>6/26/2026</a:t>
            </a:fld>
            <a:endParaRPr lang="en-US"/>
          </a:p>
        </p:txBody>
      </p:sp>
      <p:sp>
        <p:nvSpPr>
          <p:cNvPr id="4" name="Footer Placeholder 3"/>
          <p:cNvSpPr>
            <a:spLocks noGrp="1"/>
          </p:cNvSpPr>
          <p:nvPr>
            <p:ph type="ftr" sz="quarter" idx="11"/>
          </p:nvPr>
        </p:nvSpPr>
        <p:spPr/>
        <p:txBody>
          <a:bodyPr/>
          <a:lstStyle/>
          <a:p>
            <a:r>
              <a:rPr lang="en-US"/>
              <a:t>© Thriving Solo dba ChristiGamesLLC. All Rights Reserved.</a:t>
            </a:r>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82A1E-D1A4-46A2-BDF5-F5D031BAC652}" type="datetime1">
              <a:rPr lang="en-US" smtClean="0"/>
              <a:t>6/26/2026</a:t>
            </a:fld>
            <a:endParaRPr lang="en-US"/>
          </a:p>
        </p:txBody>
      </p:sp>
      <p:sp>
        <p:nvSpPr>
          <p:cNvPr id="3" name="Footer Placeholder 2"/>
          <p:cNvSpPr>
            <a:spLocks noGrp="1"/>
          </p:cNvSpPr>
          <p:nvPr>
            <p:ph type="ftr" sz="quarter" idx="11"/>
          </p:nvPr>
        </p:nvSpPr>
        <p:spPr/>
        <p:txBody>
          <a:bodyPr/>
          <a:lstStyle/>
          <a:p>
            <a:r>
              <a:rPr lang="en-US"/>
              <a:t>© Thriving Solo dba ChristiGamesLLC. All Rights Reserved.</a:t>
            </a:r>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E0F7F3-195E-495D-8DC8-71E9C099EEC5}" type="datetime1">
              <a:rPr lang="en-US" smtClean="0"/>
              <a:t>6/26/2026</a:t>
            </a:fld>
            <a:endParaRPr lang="en-US"/>
          </a:p>
        </p:txBody>
      </p:sp>
      <p:sp>
        <p:nvSpPr>
          <p:cNvPr id="6" name="Footer Placeholder 5"/>
          <p:cNvSpPr>
            <a:spLocks noGrp="1"/>
          </p:cNvSpPr>
          <p:nvPr>
            <p:ph type="ftr" sz="quarter" idx="11"/>
          </p:nvPr>
        </p:nvSpPr>
        <p:spPr/>
        <p:txBody>
          <a:bodyPr/>
          <a:lstStyle/>
          <a:p>
            <a:r>
              <a:rPr lang="en-US"/>
              <a:t>© Thriving Solo dba ChristiGamesLLC. All Rights Reserved.</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8B357D-0752-447F-8D0F-20B5D7C43A84}" type="datetime1">
              <a:rPr lang="en-US" smtClean="0"/>
              <a:t>6/26/2026</a:t>
            </a:fld>
            <a:endParaRPr lang="en-US"/>
          </a:p>
        </p:txBody>
      </p:sp>
      <p:sp>
        <p:nvSpPr>
          <p:cNvPr id="6" name="Footer Placeholder 5"/>
          <p:cNvSpPr>
            <a:spLocks noGrp="1"/>
          </p:cNvSpPr>
          <p:nvPr>
            <p:ph type="ftr" sz="quarter" idx="11"/>
          </p:nvPr>
        </p:nvSpPr>
        <p:spPr/>
        <p:txBody>
          <a:bodyPr/>
          <a:lstStyle/>
          <a:p>
            <a:r>
              <a:rPr lang="en-US"/>
              <a:t>© Thriving Solo dba ChristiGamesLLC. All Rights Reserved.</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7AB28-6E27-44FB-B1EA-5B42BA4D5F38}" type="datetime1">
              <a:rPr lang="en-US" smtClean="0"/>
              <a:t>6/26/2026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Thriving Solo dba ChristiGamesLLC. All Rights Reserved.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80E12BE-0AA1-47D3-B33B-9D4B2687824F}"/>
              </a:ext>
            </a:extLst>
          </p:cNvPr>
          <p:cNvPicPr>
            <a:picLocks noChangeAspect="1"/>
          </p:cNvPicPr>
          <p:nvPr/>
        </p:nvPicPr>
        <p:blipFill>
          <a:blip r:embed="rId2"/>
          <a:srcRect l="29336" r="76" b="-1"/>
          <a:stretch>
            <a:fillRect/>
          </a:stretch>
        </p:blipFill>
        <p:spPr>
          <a:xfrm>
            <a:off x="20" y="10"/>
            <a:ext cx="725221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951551" y="743447"/>
            <a:ext cx="2584324" cy="3692028"/>
          </a:xfrm>
          <a:noFill/>
        </p:spPr>
        <p:txBody>
          <a:bodyPr>
            <a:normAutofit/>
          </a:bodyPr>
          <a:lstStyle/>
          <a:p>
            <a:pPr algn="l"/>
            <a:r>
              <a:rPr lang="en-US" sz="3500"/>
              <a:t>Successful Singles Financial Foundations</a:t>
            </a:r>
          </a:p>
        </p:txBody>
      </p:sp>
      <p:sp>
        <p:nvSpPr>
          <p:cNvPr id="3" name="Subtitle 2"/>
          <p:cNvSpPr>
            <a:spLocks noGrp="1"/>
          </p:cNvSpPr>
          <p:nvPr>
            <p:ph type="subTitle" idx="1"/>
          </p:nvPr>
        </p:nvSpPr>
        <p:spPr>
          <a:xfrm>
            <a:off x="5951552" y="4629234"/>
            <a:ext cx="2584324" cy="1485319"/>
          </a:xfrm>
          <a:noFill/>
        </p:spPr>
        <p:txBody>
          <a:bodyPr>
            <a:normAutofit/>
          </a:bodyPr>
          <a:lstStyle/>
          <a:p>
            <a:pPr algn="l">
              <a:lnSpc>
                <a:spcPct val="90000"/>
              </a:lnSpc>
            </a:pPr>
            <a:r>
              <a:rPr lang="en-US"/>
              <a:t>Building financial confidence</a:t>
            </a:r>
          </a:p>
        </p:txBody>
      </p:sp>
      <p:sp>
        <p:nvSpPr>
          <p:cNvPr id="4" name="Footer Placeholder 3">
            <a:extLst>
              <a:ext uri="{FF2B5EF4-FFF2-40B4-BE49-F238E27FC236}">
                <a16:creationId xmlns:a16="http://schemas.microsoft.com/office/drawing/2014/main" id="{96FC8ABC-1E3E-1386-D8B9-C94B1AF129FE}"/>
              </a:ext>
            </a:extLst>
          </p:cNvPr>
          <p:cNvSpPr>
            <a:spLocks noGrp="1"/>
          </p:cNvSpPr>
          <p:nvPr>
            <p:ph type="ftr" sz="quarter" idx="11"/>
          </p:nvPr>
        </p:nvSpPr>
        <p:spPr/>
        <p:txBody>
          <a:bodyPr/>
          <a:lstStyle/>
          <a:p>
            <a:r>
              <a:rPr lang="en-US"/>
              <a:t>© Thriving Solo dba ChristiGamesLLC.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85341" y="365125"/>
            <a:ext cx="3630007" cy="1807305"/>
          </a:xfrm>
        </p:spPr>
        <p:txBody>
          <a:bodyPr>
            <a:normAutofit/>
          </a:bodyPr>
          <a:lstStyle/>
          <a:p>
            <a:r>
              <a:rPr dirty="0"/>
              <a:t>401(k) Matching</a:t>
            </a:r>
          </a:p>
        </p:txBody>
      </p:sp>
      <p:pic>
        <p:nvPicPr>
          <p:cNvPr id="5" name="Picture 4" descr="Graph on document with pen">
            <a:extLst>
              <a:ext uri="{FF2B5EF4-FFF2-40B4-BE49-F238E27FC236}">
                <a16:creationId xmlns:a16="http://schemas.microsoft.com/office/drawing/2014/main" id="{45CBEBC6-7587-9207-2D2E-38FB9CD04C25}"/>
              </a:ext>
            </a:extLst>
          </p:cNvPr>
          <p:cNvPicPr>
            <a:picLocks noChangeAspect="1"/>
          </p:cNvPicPr>
          <p:nvPr/>
        </p:nvPicPr>
        <p:blipFill>
          <a:blip r:embed="rId2"/>
          <a:srcRect l="34536" r="20813" b="-1"/>
          <a:stretch>
            <a:fillRect/>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4885341" y="2333297"/>
            <a:ext cx="3630007" cy="3843666"/>
          </a:xfrm>
        </p:spPr>
        <p:txBody>
          <a:bodyPr>
            <a:normAutofit/>
          </a:bodyPr>
          <a:lstStyle/>
          <a:p>
            <a:r>
              <a:rPr lang="en-US" sz="1700" dirty="0"/>
              <a:t>One of the best investment opportunities</a:t>
            </a:r>
          </a:p>
          <a:p>
            <a:r>
              <a:rPr lang="en-US" sz="1700" dirty="0"/>
              <a:t>Take advantage of company matching (free money)</a:t>
            </a:r>
          </a:p>
          <a:p>
            <a:r>
              <a:rPr lang="en-US" sz="1700" dirty="0"/>
              <a:t>Some companies allow Roth contributions</a:t>
            </a:r>
          </a:p>
          <a:p>
            <a:r>
              <a:rPr lang="en-US" sz="1700" dirty="0"/>
              <a:t>Compounding</a:t>
            </a:r>
          </a:p>
        </p:txBody>
      </p:sp>
      <p:sp>
        <p:nvSpPr>
          <p:cNvPr id="4" name="Footer Placeholder 3">
            <a:extLst>
              <a:ext uri="{FF2B5EF4-FFF2-40B4-BE49-F238E27FC236}">
                <a16:creationId xmlns:a16="http://schemas.microsoft.com/office/drawing/2014/main" id="{7CFE347D-02C5-3EA3-9FA2-DE54B9218F08}"/>
              </a:ext>
            </a:extLst>
          </p:cNvPr>
          <p:cNvSpPr>
            <a:spLocks noGrp="1"/>
          </p:cNvSpPr>
          <p:nvPr>
            <p:ph type="ftr" sz="quarter" idx="11"/>
          </p:nvPr>
        </p:nvSpPr>
        <p:spPr/>
        <p:txBody>
          <a:bodyPr/>
          <a:lstStyle/>
          <a:p>
            <a:r>
              <a:rPr lang="en-US"/>
              <a:t>© Thriving Solo dba ChristiGamesLLC. All Rights Reserved.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calculator">
            <a:extLst>
              <a:ext uri="{FF2B5EF4-FFF2-40B4-BE49-F238E27FC236}">
                <a16:creationId xmlns:a16="http://schemas.microsoft.com/office/drawing/2014/main" id="{5B7AA8A3-AB0F-A13A-538C-9D67F8A48947}"/>
              </a:ext>
            </a:extLst>
          </p:cNvPr>
          <p:cNvPicPr>
            <a:picLocks noChangeAspect="1"/>
          </p:cNvPicPr>
          <p:nvPr/>
        </p:nvPicPr>
        <p:blipFill>
          <a:blip r:embed="rId2"/>
          <a:srcRect r="29412" b="-1"/>
          <a:stretch>
            <a:fillRect/>
          </a:stretch>
        </p:blipFill>
        <p:spPr>
          <a:xfrm>
            <a:off x="20" y="10"/>
            <a:ext cx="725221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648707" y="365125"/>
            <a:ext cx="2866642" cy="1899912"/>
          </a:xfrm>
        </p:spPr>
        <p:txBody>
          <a:bodyPr>
            <a:normAutofit/>
          </a:bodyPr>
          <a:lstStyle/>
          <a:p>
            <a:r>
              <a:rPr lang="en-US" sz="3500"/>
              <a:t>Traditional vs Roth</a:t>
            </a:r>
          </a:p>
        </p:txBody>
      </p:sp>
      <p:sp>
        <p:nvSpPr>
          <p:cNvPr id="3" name="Content Placeholder 2"/>
          <p:cNvSpPr>
            <a:spLocks noGrp="1"/>
          </p:cNvSpPr>
          <p:nvPr>
            <p:ph idx="1"/>
          </p:nvPr>
        </p:nvSpPr>
        <p:spPr>
          <a:xfrm>
            <a:off x="5648707" y="2434201"/>
            <a:ext cx="2866642" cy="3742762"/>
          </a:xfrm>
        </p:spPr>
        <p:txBody>
          <a:bodyPr>
            <a:normAutofit fontScale="92500" lnSpcReduction="10000"/>
          </a:bodyPr>
          <a:lstStyle/>
          <a:p>
            <a:r>
              <a:rPr lang="en-US" sz="1700" dirty="0"/>
              <a:t>Current taxes vs future taxes</a:t>
            </a:r>
          </a:p>
          <a:p>
            <a:r>
              <a:rPr lang="en-US" sz="1700" dirty="0"/>
              <a:t>Taxes are paid initially for Roth but grow tax-free</a:t>
            </a:r>
          </a:p>
          <a:p>
            <a:r>
              <a:rPr lang="en-US" sz="1700" dirty="0"/>
              <a:t>Limiting lifetime taxes is more important than minimizing taxes for one year and should be considered in all decisions</a:t>
            </a:r>
          </a:p>
          <a:p>
            <a:r>
              <a:rPr lang="en-US" sz="1700" dirty="0"/>
              <a:t>Have a variety of taxable vs non-taxable resources to mitigate Required Minimum Distributions (RMDs) and IRMAA surcharges in retirement</a:t>
            </a:r>
          </a:p>
          <a:p>
            <a:pPr marL="0" indent="0">
              <a:buNone/>
            </a:pPr>
            <a:endParaRPr lang="en-US" sz="1700" dirty="0"/>
          </a:p>
        </p:txBody>
      </p:sp>
      <p:sp>
        <p:nvSpPr>
          <p:cNvPr id="4" name="Footer Placeholder 3">
            <a:extLst>
              <a:ext uri="{FF2B5EF4-FFF2-40B4-BE49-F238E27FC236}">
                <a16:creationId xmlns:a16="http://schemas.microsoft.com/office/drawing/2014/main" id="{4A243F59-85AA-2F87-EEC6-2760F0AA504F}"/>
              </a:ext>
            </a:extLst>
          </p:cNvPr>
          <p:cNvSpPr>
            <a:spLocks noGrp="1"/>
          </p:cNvSpPr>
          <p:nvPr>
            <p:ph type="ftr" sz="quarter" idx="11"/>
          </p:nvPr>
        </p:nvSpPr>
        <p:spPr/>
        <p:txBody>
          <a:bodyPr/>
          <a:lstStyle/>
          <a:p>
            <a:r>
              <a:rPr lang="en-US"/>
              <a:t>© Thriving Solo dba ChristiGamesLLC.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culator and folders">
            <a:extLst>
              <a:ext uri="{FF2B5EF4-FFF2-40B4-BE49-F238E27FC236}">
                <a16:creationId xmlns:a16="http://schemas.microsoft.com/office/drawing/2014/main" id="{DC99DE61-C8D8-455C-5DC5-FF2FE9C772D5}"/>
              </a:ext>
            </a:extLst>
          </p:cNvPr>
          <p:cNvPicPr>
            <a:picLocks noChangeAspect="1"/>
          </p:cNvPicPr>
          <p:nvPr/>
        </p:nvPicPr>
        <p:blipFill>
          <a:blip r:embed="rId2"/>
          <a:srcRect l="3112" r="24450" b="-1"/>
          <a:stretch>
            <a:fillRect/>
          </a:stretch>
        </p:blipFill>
        <p:spPr>
          <a:xfrm>
            <a:off x="20" y="10"/>
            <a:ext cx="725221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648707" y="365125"/>
            <a:ext cx="2866642" cy="1899912"/>
          </a:xfrm>
        </p:spPr>
        <p:txBody>
          <a:bodyPr>
            <a:normAutofit/>
          </a:bodyPr>
          <a:lstStyle/>
          <a:p>
            <a:r>
              <a:rPr lang="en-US" sz="3500"/>
              <a:t>Health Savings Accounts</a:t>
            </a:r>
          </a:p>
        </p:txBody>
      </p:sp>
      <p:sp>
        <p:nvSpPr>
          <p:cNvPr id="3" name="Content Placeholder 2"/>
          <p:cNvSpPr>
            <a:spLocks noGrp="1"/>
          </p:cNvSpPr>
          <p:nvPr>
            <p:ph idx="1"/>
          </p:nvPr>
        </p:nvSpPr>
        <p:spPr>
          <a:xfrm>
            <a:off x="6277358" y="3328524"/>
            <a:ext cx="2866642" cy="3742762"/>
          </a:xfrm>
        </p:spPr>
        <p:txBody>
          <a:bodyPr>
            <a:normAutofit/>
          </a:bodyPr>
          <a:lstStyle/>
          <a:p>
            <a:r>
              <a:rPr lang="en-US" sz="1700" dirty="0"/>
              <a:t>Only Triple tax advantaged account</a:t>
            </a:r>
          </a:p>
          <a:p>
            <a:r>
              <a:rPr lang="en-US" sz="1700" dirty="0"/>
              <a:t>Only available with High Deductible Plan</a:t>
            </a:r>
          </a:p>
          <a:p>
            <a:r>
              <a:rPr lang="en-US" sz="1700" dirty="0"/>
              <a:t>Money should be invested </a:t>
            </a:r>
          </a:p>
        </p:txBody>
      </p:sp>
      <p:sp>
        <p:nvSpPr>
          <p:cNvPr id="4" name="Footer Placeholder 3">
            <a:extLst>
              <a:ext uri="{FF2B5EF4-FFF2-40B4-BE49-F238E27FC236}">
                <a16:creationId xmlns:a16="http://schemas.microsoft.com/office/drawing/2014/main" id="{D213E385-DCCC-0747-D7BA-6C1E69DD18A7}"/>
              </a:ext>
            </a:extLst>
          </p:cNvPr>
          <p:cNvSpPr>
            <a:spLocks noGrp="1"/>
          </p:cNvSpPr>
          <p:nvPr>
            <p:ph type="ftr" sz="quarter" idx="11"/>
          </p:nvPr>
        </p:nvSpPr>
        <p:spPr/>
        <p:txBody>
          <a:bodyPr/>
          <a:lstStyle/>
          <a:p>
            <a:r>
              <a:rPr lang="en-US"/>
              <a:t>© Thriving Solo dba ChristiGamesLLC.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48707" y="365125"/>
            <a:ext cx="2866642" cy="1899912"/>
          </a:xfrm>
        </p:spPr>
        <p:txBody>
          <a:bodyPr>
            <a:normAutofit/>
          </a:bodyPr>
          <a:lstStyle/>
          <a:p>
            <a:r>
              <a:rPr lang="en-US" sz="3500"/>
              <a:t>Social Security</a:t>
            </a:r>
          </a:p>
        </p:txBody>
      </p:sp>
      <p:pic>
        <p:nvPicPr>
          <p:cNvPr id="5" name="Picture 4" descr="Person handing over keys">
            <a:extLst>
              <a:ext uri="{FF2B5EF4-FFF2-40B4-BE49-F238E27FC236}">
                <a16:creationId xmlns:a16="http://schemas.microsoft.com/office/drawing/2014/main" id="{22AACAB2-A87C-DBBA-48F0-031E1E0B7DCC}"/>
              </a:ext>
            </a:extLst>
          </p:cNvPr>
          <p:cNvPicPr>
            <a:picLocks noChangeAspect="1"/>
          </p:cNvPicPr>
          <p:nvPr/>
        </p:nvPicPr>
        <p:blipFill>
          <a:blip r:embed="rId2"/>
          <a:srcRect l="18522" r="30843" b="-1"/>
          <a:stretch>
            <a:fillRect/>
          </a:stretch>
        </p:blipFill>
        <p:spPr>
          <a:xfrm>
            <a:off x="20" y="10"/>
            <a:ext cx="5202273" cy="6857990"/>
          </a:xfrm>
          <a:prstGeom prst="rect">
            <a:avLst/>
          </a:prstGeom>
        </p:spPr>
      </p:pic>
      <p:sp>
        <p:nvSpPr>
          <p:cNvPr id="3" name="Content Placeholder 2"/>
          <p:cNvSpPr>
            <a:spLocks noGrp="1"/>
          </p:cNvSpPr>
          <p:nvPr>
            <p:ph idx="1"/>
          </p:nvPr>
        </p:nvSpPr>
        <p:spPr>
          <a:xfrm>
            <a:off x="5648707" y="2434201"/>
            <a:ext cx="2866642" cy="3742762"/>
          </a:xfrm>
        </p:spPr>
        <p:txBody>
          <a:bodyPr>
            <a:normAutofit/>
          </a:bodyPr>
          <a:lstStyle/>
          <a:p>
            <a:pPr>
              <a:spcAft>
                <a:spcPts val="800"/>
              </a:spcAft>
              <a:buNone/>
            </a:pPr>
            <a:r>
              <a:rPr lang="en-US" sz="1500" b="1" dirty="0"/>
              <a:t>How your benefit is calculated</a:t>
            </a:r>
          </a:p>
          <a:p>
            <a:pPr marL="228600" indent="-228600">
              <a:spcAft>
                <a:spcPts val="600"/>
              </a:spcAft>
              <a:buFont typeface="Arial"/>
              <a:buChar char="•"/>
            </a:pPr>
            <a:r>
              <a:rPr lang="en-US" sz="1300" b="1" dirty="0"/>
              <a:t>Top 35 years </a:t>
            </a:r>
            <a:r>
              <a:rPr lang="en-US" sz="1300" dirty="0"/>
              <a:t>of earnings are indexed for wage growth.</a:t>
            </a:r>
          </a:p>
          <a:p>
            <a:pPr marL="228600" indent="-228600">
              <a:spcAft>
                <a:spcPts val="600"/>
              </a:spcAft>
              <a:buFont typeface="Arial"/>
              <a:buChar char="•"/>
            </a:pPr>
            <a:r>
              <a:rPr lang="en-US" sz="1300" b="1" dirty="0"/>
              <a:t>Averaged </a:t>
            </a:r>
            <a:r>
              <a:rPr lang="en-US" sz="1300" dirty="0"/>
              <a:t>into a monthly figure (your AIME) with inflation-adjusted amounts earned prior to 60.</a:t>
            </a:r>
          </a:p>
          <a:p>
            <a:pPr marL="228600" indent="-228600">
              <a:spcAft>
                <a:spcPts val="600"/>
              </a:spcAft>
              <a:buFont typeface="Arial"/>
              <a:buChar char="•"/>
            </a:pPr>
            <a:r>
              <a:rPr lang="en-US" sz="1300" b="1" dirty="0"/>
              <a:t>A bend-point formula </a:t>
            </a:r>
            <a:r>
              <a:rPr lang="en-US" sz="1300" dirty="0"/>
              <a:t>sets your full benefit (PIA).</a:t>
            </a:r>
          </a:p>
          <a:p>
            <a:pPr marL="228600" indent="-228600">
              <a:buFont typeface="Arial"/>
              <a:buChar char="•"/>
            </a:pPr>
            <a:r>
              <a:rPr lang="en-US" sz="1300" b="1" dirty="0"/>
              <a:t>Claiming age </a:t>
            </a:r>
            <a:r>
              <a:rPr lang="en-US" sz="1300" dirty="0"/>
              <a:t>adjusts it—less at 62, more if you wait to 70.</a:t>
            </a:r>
          </a:p>
        </p:txBody>
      </p:sp>
      <p:pic>
        <p:nvPicPr>
          <p:cNvPr id="6" name="Picture 5">
            <a:extLst>
              <a:ext uri="{FF2B5EF4-FFF2-40B4-BE49-F238E27FC236}">
                <a16:creationId xmlns:a16="http://schemas.microsoft.com/office/drawing/2014/main" id="{1C1451C8-4D40-664E-5949-C975DFCE9074}"/>
              </a:ext>
            </a:extLst>
          </p:cNvPr>
          <p:cNvPicPr>
            <a:picLocks noChangeAspect="1"/>
          </p:cNvPicPr>
          <p:nvPr/>
        </p:nvPicPr>
        <p:blipFill>
          <a:blip r:embed="rId3"/>
          <a:stretch>
            <a:fillRect/>
          </a:stretch>
        </p:blipFill>
        <p:spPr>
          <a:xfrm>
            <a:off x="0" y="381000"/>
            <a:ext cx="9144000" cy="6096000"/>
          </a:xfrm>
          <a:prstGeom prst="rect">
            <a:avLst/>
          </a:prstGeom>
        </p:spPr>
      </p:pic>
      <p:sp>
        <p:nvSpPr>
          <p:cNvPr id="4" name="Footer Placeholder 3">
            <a:extLst>
              <a:ext uri="{FF2B5EF4-FFF2-40B4-BE49-F238E27FC236}">
                <a16:creationId xmlns:a16="http://schemas.microsoft.com/office/drawing/2014/main" id="{E4FE93AE-9B8B-6178-BCC3-1FC26A52BEE6}"/>
              </a:ext>
            </a:extLst>
          </p:cNvPr>
          <p:cNvSpPr>
            <a:spLocks noGrp="1"/>
          </p:cNvSpPr>
          <p:nvPr>
            <p:ph type="ftr" sz="quarter" idx="11"/>
          </p:nvPr>
        </p:nvSpPr>
        <p:spPr/>
        <p:txBody>
          <a:bodyPr/>
          <a:lstStyle/>
          <a:p>
            <a:r>
              <a:rPr lang="en-US"/>
              <a:t>© Thriving Solo dba ChristiGamesLLC. All Rights Reserved.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ock exchange numbers">
            <a:extLst>
              <a:ext uri="{FF2B5EF4-FFF2-40B4-BE49-F238E27FC236}">
                <a16:creationId xmlns:a16="http://schemas.microsoft.com/office/drawing/2014/main" id="{BA0D4DFF-B04F-588D-C0D5-D7FAD73EF972}"/>
              </a:ext>
            </a:extLst>
          </p:cNvPr>
          <p:cNvPicPr>
            <a:picLocks noChangeAspect="1"/>
          </p:cNvPicPr>
          <p:nvPr/>
        </p:nvPicPr>
        <p:blipFill>
          <a:blip r:embed="rId2"/>
          <a:srcRect l="15447" r="13965" b="-1"/>
          <a:stretch>
            <a:fillRect/>
          </a:stretch>
        </p:blipFill>
        <p:spPr>
          <a:xfrm>
            <a:off x="20" y="10"/>
            <a:ext cx="6977250" cy="6857990"/>
          </a:xfrm>
          <a:prstGeom prst="rect">
            <a:avLst/>
          </a:prstGeom>
        </p:spPr>
      </p:pic>
      <p:sp>
        <p:nvSpPr>
          <p:cNvPr id="2" name="Title 1"/>
          <p:cNvSpPr>
            <a:spLocks noGrp="1"/>
          </p:cNvSpPr>
          <p:nvPr>
            <p:ph type="title"/>
          </p:nvPr>
        </p:nvSpPr>
        <p:spPr>
          <a:xfrm>
            <a:off x="6672438" y="568998"/>
            <a:ext cx="2866642" cy="1899912"/>
          </a:xfrm>
        </p:spPr>
        <p:txBody>
          <a:bodyPr>
            <a:normAutofit/>
          </a:bodyPr>
          <a:lstStyle/>
          <a:p>
            <a:r>
              <a:rPr lang="en-US" sz="3500" dirty="0"/>
              <a:t>Investment Basics</a:t>
            </a:r>
          </a:p>
        </p:txBody>
      </p:sp>
      <p:sp>
        <p:nvSpPr>
          <p:cNvPr id="3" name="Content Placeholder 2"/>
          <p:cNvSpPr>
            <a:spLocks noGrp="1"/>
          </p:cNvSpPr>
          <p:nvPr>
            <p:ph idx="1"/>
          </p:nvPr>
        </p:nvSpPr>
        <p:spPr>
          <a:xfrm>
            <a:off x="7113089" y="2472916"/>
            <a:ext cx="2030891" cy="3742762"/>
          </a:xfrm>
        </p:spPr>
        <p:txBody>
          <a:bodyPr>
            <a:normAutofit/>
          </a:bodyPr>
          <a:lstStyle/>
          <a:p>
            <a:r>
              <a:rPr lang="en-US" sz="1700" dirty="0"/>
              <a:t>Stocks</a:t>
            </a:r>
          </a:p>
          <a:p>
            <a:r>
              <a:rPr lang="en-US" sz="1700" dirty="0"/>
              <a:t>bonds </a:t>
            </a:r>
          </a:p>
          <a:p>
            <a:r>
              <a:rPr lang="en-US" sz="1700" dirty="0"/>
              <a:t>ETFs (Exchange Traded Funds)</a:t>
            </a:r>
          </a:p>
          <a:p>
            <a:r>
              <a:rPr lang="en-US" sz="1700" dirty="0"/>
              <a:t>Mutual Funds</a:t>
            </a:r>
          </a:p>
          <a:p>
            <a:endParaRPr lang="en-US" sz="1700" dirty="0"/>
          </a:p>
          <a:p>
            <a:r>
              <a:rPr lang="en-US" sz="1700" dirty="0"/>
              <a:t>Fees impact wealth</a:t>
            </a:r>
          </a:p>
        </p:txBody>
      </p:sp>
      <p:sp>
        <p:nvSpPr>
          <p:cNvPr id="4" name="Footer Placeholder 3">
            <a:extLst>
              <a:ext uri="{FF2B5EF4-FFF2-40B4-BE49-F238E27FC236}">
                <a16:creationId xmlns:a16="http://schemas.microsoft.com/office/drawing/2014/main" id="{E6185089-ADA7-2B3A-5090-1FAC1B0BDB12}"/>
              </a:ext>
            </a:extLst>
          </p:cNvPr>
          <p:cNvSpPr>
            <a:spLocks noGrp="1"/>
          </p:cNvSpPr>
          <p:nvPr>
            <p:ph type="ftr" sz="quarter" idx="11"/>
          </p:nvPr>
        </p:nvSpPr>
        <p:spPr/>
        <p:txBody>
          <a:bodyPr/>
          <a:lstStyle/>
          <a:p>
            <a:r>
              <a:rPr lang="en-US"/>
              <a:t>© Thriving Solo dba ChristiGamesLLC. All Rights Reserved.</a:t>
            </a:r>
          </a:p>
        </p:txBody>
      </p:sp>
    </p:spTree>
    <p:extLst>
      <p:ext uri="{BB962C8B-B14F-4D97-AF65-F5344CB8AC3E}">
        <p14:creationId xmlns:p14="http://schemas.microsoft.com/office/powerpoint/2010/main" val="173058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341" y="365125"/>
            <a:ext cx="3630007" cy="1807305"/>
          </a:xfrm>
        </p:spPr>
        <p:txBody>
          <a:bodyPr>
            <a:normAutofit/>
          </a:bodyPr>
          <a:lstStyle/>
          <a:p>
            <a:r>
              <a:rPr dirty="0"/>
              <a:t>Compounding</a:t>
            </a:r>
          </a:p>
        </p:txBody>
      </p:sp>
      <p:pic>
        <p:nvPicPr>
          <p:cNvPr id="5" name="Picture 4" descr="Molecular structure and periodic table on a desk">
            <a:extLst>
              <a:ext uri="{FF2B5EF4-FFF2-40B4-BE49-F238E27FC236}">
                <a16:creationId xmlns:a16="http://schemas.microsoft.com/office/drawing/2014/main" id="{88AD89EB-4E3D-F831-8F71-4713E0BE4E19}"/>
              </a:ext>
            </a:extLst>
          </p:cNvPr>
          <p:cNvPicPr>
            <a:picLocks noChangeAspect="1"/>
          </p:cNvPicPr>
          <p:nvPr/>
        </p:nvPicPr>
        <p:blipFill>
          <a:blip r:embed="rId2"/>
          <a:srcRect l="10917" r="44432" b="-1"/>
          <a:stretch>
            <a:fillRect/>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1" name="TextBox 10">
            <a:extLst>
              <a:ext uri="{FF2B5EF4-FFF2-40B4-BE49-F238E27FC236}">
                <a16:creationId xmlns:a16="http://schemas.microsoft.com/office/drawing/2014/main" id="{684871D1-2A92-B418-FD01-F67F4EBAFF88}"/>
              </a:ext>
            </a:extLst>
          </p:cNvPr>
          <p:cNvSpPr txBox="1"/>
          <p:nvPr/>
        </p:nvSpPr>
        <p:spPr>
          <a:xfrm>
            <a:off x="5300226" y="2930460"/>
            <a:ext cx="2817374" cy="369332"/>
          </a:xfrm>
          <a:prstGeom prst="rect">
            <a:avLst/>
          </a:prstGeom>
          <a:noFill/>
        </p:spPr>
        <p:txBody>
          <a:bodyPr wrap="none" rtlCol="0">
            <a:spAutoFit/>
          </a:bodyPr>
          <a:lstStyle/>
          <a:p>
            <a:r>
              <a:rPr lang="en-US" dirty="0"/>
              <a:t>The 8</a:t>
            </a:r>
            <a:r>
              <a:rPr lang="en-US" baseline="30000" dirty="0"/>
              <a:t>th</a:t>
            </a:r>
            <a:r>
              <a:rPr lang="en-US" dirty="0"/>
              <a:t> wonder of the world</a:t>
            </a:r>
          </a:p>
        </p:txBody>
      </p:sp>
      <p:sp>
        <p:nvSpPr>
          <p:cNvPr id="3" name="Footer Placeholder 2">
            <a:extLst>
              <a:ext uri="{FF2B5EF4-FFF2-40B4-BE49-F238E27FC236}">
                <a16:creationId xmlns:a16="http://schemas.microsoft.com/office/drawing/2014/main" id="{988CDEDB-96F2-071D-0480-5989BA5BFD17}"/>
              </a:ext>
            </a:extLst>
          </p:cNvPr>
          <p:cNvSpPr>
            <a:spLocks noGrp="1"/>
          </p:cNvSpPr>
          <p:nvPr>
            <p:ph type="ftr" sz="quarter" idx="11"/>
          </p:nvPr>
        </p:nvSpPr>
        <p:spPr/>
        <p:txBody>
          <a:bodyPr/>
          <a:lstStyle/>
          <a:p>
            <a:r>
              <a:rPr lang="en-US"/>
              <a:t>© Thriving Solo dba ChristiGamesLLC. All Rights Reserved.</a:t>
            </a:r>
          </a:p>
        </p:txBody>
      </p:sp>
    </p:spTree>
    <p:extLst>
      <p:ext uri="{BB962C8B-B14F-4D97-AF65-F5344CB8AC3E}">
        <p14:creationId xmlns:p14="http://schemas.microsoft.com/office/powerpoint/2010/main" val="387568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E11241E-0A68-EC14-A3A4-AF579AA5BBAA}"/>
              </a:ext>
            </a:extLst>
          </p:cNvPr>
          <p:cNvPicPr>
            <a:picLocks noChangeAspect="1"/>
          </p:cNvPicPr>
          <p:nvPr/>
        </p:nvPicPr>
        <p:blipFill>
          <a:blip r:embed="rId2"/>
          <a:stretch>
            <a:fillRect/>
          </a:stretch>
        </p:blipFill>
        <p:spPr>
          <a:xfrm>
            <a:off x="0" y="381000"/>
            <a:ext cx="9144000" cy="6096000"/>
          </a:xfrm>
          <a:prstGeom prst="rect">
            <a:avLst/>
          </a:prstGeom>
        </p:spPr>
      </p:pic>
      <p:sp>
        <p:nvSpPr>
          <p:cNvPr id="2" name="Footer Placeholder 1">
            <a:extLst>
              <a:ext uri="{FF2B5EF4-FFF2-40B4-BE49-F238E27FC236}">
                <a16:creationId xmlns:a16="http://schemas.microsoft.com/office/drawing/2014/main" id="{C9FE1D2E-3AF6-9956-1D50-0EA32E12E4BD}"/>
              </a:ext>
            </a:extLst>
          </p:cNvPr>
          <p:cNvSpPr>
            <a:spLocks noGrp="1"/>
          </p:cNvSpPr>
          <p:nvPr>
            <p:ph type="ftr" sz="quarter" idx="11"/>
          </p:nvPr>
        </p:nvSpPr>
        <p:spPr/>
        <p:txBody>
          <a:bodyPr/>
          <a:lstStyle/>
          <a:p>
            <a:r>
              <a:rPr lang="en-US"/>
              <a:t>© Thriving Solo dba ChristiGamesLLC. All Rights Reserved.</a:t>
            </a:r>
          </a:p>
        </p:txBody>
      </p:sp>
    </p:spTree>
    <p:extLst>
      <p:ext uri="{BB962C8B-B14F-4D97-AF65-F5344CB8AC3E}">
        <p14:creationId xmlns:p14="http://schemas.microsoft.com/office/powerpoint/2010/main" val="328324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341" y="365125"/>
            <a:ext cx="3630007" cy="1807305"/>
          </a:xfrm>
        </p:spPr>
        <p:txBody>
          <a:bodyPr>
            <a:normAutofit/>
          </a:bodyPr>
          <a:lstStyle/>
          <a:p>
            <a:r>
              <a:rPr dirty="0"/>
              <a:t>Diversification</a:t>
            </a:r>
          </a:p>
        </p:txBody>
      </p:sp>
      <p:pic>
        <p:nvPicPr>
          <p:cNvPr id="5" name="Picture 4" descr="Blue arrows pointing at a red button">
            <a:extLst>
              <a:ext uri="{FF2B5EF4-FFF2-40B4-BE49-F238E27FC236}">
                <a16:creationId xmlns:a16="http://schemas.microsoft.com/office/drawing/2014/main" id="{BCEFFD82-7213-E7F0-D5BF-E9A9B89D6D27}"/>
              </a:ext>
            </a:extLst>
          </p:cNvPr>
          <p:cNvPicPr>
            <a:picLocks noChangeAspect="1"/>
          </p:cNvPicPr>
          <p:nvPr/>
        </p:nvPicPr>
        <p:blipFill>
          <a:blip r:embed="rId2"/>
          <a:srcRect l="31862" r="23488" b="-1"/>
          <a:stretch>
            <a:fillRect/>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4964854" y="1822915"/>
            <a:ext cx="3630007" cy="1016190"/>
          </a:xfrm>
        </p:spPr>
        <p:txBody>
          <a:bodyPr>
            <a:normAutofit/>
          </a:bodyPr>
          <a:lstStyle/>
          <a:p>
            <a:r>
              <a:rPr lang="en-US" sz="1700" dirty="0"/>
              <a:t>The best time to invest is 20 years ago. The next best time is today</a:t>
            </a:r>
          </a:p>
          <a:p>
            <a:r>
              <a:rPr lang="en-US" sz="1700" dirty="0"/>
              <a:t>Reduce unnecessary risk</a:t>
            </a:r>
          </a:p>
          <a:p>
            <a:pPr marL="0" indent="0">
              <a:buNone/>
            </a:pPr>
            <a:endParaRPr lang="en-US" sz="1700" dirty="0"/>
          </a:p>
        </p:txBody>
      </p:sp>
      <p:pic>
        <p:nvPicPr>
          <p:cNvPr id="6" name="Picture 5">
            <a:extLst>
              <a:ext uri="{FF2B5EF4-FFF2-40B4-BE49-F238E27FC236}">
                <a16:creationId xmlns:a16="http://schemas.microsoft.com/office/drawing/2014/main" id="{0C5746AE-025F-D837-64DE-2E5B7F36E056}"/>
              </a:ext>
            </a:extLst>
          </p:cNvPr>
          <p:cNvPicPr>
            <a:picLocks noChangeAspect="1"/>
          </p:cNvPicPr>
          <p:nvPr/>
        </p:nvPicPr>
        <p:blipFill>
          <a:blip r:embed="rId3"/>
          <a:stretch>
            <a:fillRect/>
          </a:stretch>
        </p:blipFill>
        <p:spPr>
          <a:xfrm>
            <a:off x="3856384" y="2951922"/>
            <a:ext cx="5287616" cy="3525077"/>
          </a:xfrm>
          <a:prstGeom prst="rect">
            <a:avLst/>
          </a:prstGeom>
        </p:spPr>
      </p:pic>
      <p:sp>
        <p:nvSpPr>
          <p:cNvPr id="4" name="Footer Placeholder 3">
            <a:extLst>
              <a:ext uri="{FF2B5EF4-FFF2-40B4-BE49-F238E27FC236}">
                <a16:creationId xmlns:a16="http://schemas.microsoft.com/office/drawing/2014/main" id="{B0805D6D-6082-FB0F-9A5D-3DE16498E931}"/>
              </a:ext>
            </a:extLst>
          </p:cNvPr>
          <p:cNvSpPr>
            <a:spLocks noGrp="1"/>
          </p:cNvSpPr>
          <p:nvPr>
            <p:ph type="ftr" sz="quarter" idx="11"/>
          </p:nvPr>
        </p:nvSpPr>
        <p:spPr/>
        <p:txBody>
          <a:bodyPr/>
          <a:lstStyle/>
          <a:p>
            <a:r>
              <a:rPr lang="en-US"/>
              <a:t>© Thriving Solo dba ChristiGamesLLC. All Rights Reserved.</a:t>
            </a:r>
          </a:p>
        </p:txBody>
      </p:sp>
    </p:spTree>
    <p:extLst>
      <p:ext uri="{BB962C8B-B14F-4D97-AF65-F5344CB8AC3E}">
        <p14:creationId xmlns:p14="http://schemas.microsoft.com/office/powerpoint/2010/main" val="385045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671505"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486027" y="1298448"/>
            <a:ext cx="4421384" cy="4099642"/>
          </a:xfrm>
        </p:spPr>
        <p:txBody>
          <a:bodyPr vert="horz" lIns="91440" tIns="45720" rIns="91440" bIns="45720" rtlCol="0" anchor="b">
            <a:normAutofit/>
          </a:bodyPr>
          <a:lstStyle/>
          <a:p>
            <a:pPr algn="l" defTabSz="914400">
              <a:lnSpc>
                <a:spcPct val="90000"/>
              </a:lnSpc>
            </a:pPr>
            <a:r>
              <a:rPr lang="en-US" sz="5700" kern="1200">
                <a:solidFill>
                  <a:srgbClr val="FFFFFF"/>
                </a:solidFill>
                <a:latin typeface="+mj-lt"/>
                <a:ea typeface="+mj-ea"/>
                <a:cs typeface="+mj-cs"/>
              </a:rPr>
              <a:t>Beneficiaries</a:t>
            </a:r>
          </a:p>
        </p:txBody>
      </p:sp>
      <p:sp>
        <p:nvSpPr>
          <p:cNvPr id="3" name="Content Placeholder 2"/>
          <p:cNvSpPr>
            <a:spLocks noGrp="1"/>
          </p:cNvSpPr>
          <p:nvPr>
            <p:ph idx="1"/>
          </p:nvPr>
        </p:nvSpPr>
        <p:spPr>
          <a:xfrm>
            <a:off x="5886450" y="545063"/>
            <a:ext cx="3028950" cy="4846849"/>
          </a:xfrm>
        </p:spPr>
        <p:txBody>
          <a:bodyPr vert="horz" lIns="91440" tIns="45720" rIns="91440" bIns="45720" rtlCol="0" anchor="b">
            <a:normAutofit/>
          </a:bodyPr>
          <a:lstStyle/>
          <a:p>
            <a:pPr defTabSz="914400">
              <a:lnSpc>
                <a:spcPct val="90000"/>
              </a:lnSpc>
              <a:spcBef>
                <a:spcPts val="1000"/>
              </a:spcBef>
            </a:pPr>
            <a:r>
              <a:rPr lang="en-US" kern="1200" dirty="0">
                <a:solidFill>
                  <a:schemeClr val="tx1"/>
                </a:solidFill>
                <a:latin typeface="+mn-lt"/>
                <a:ea typeface="+mn-ea"/>
                <a:cs typeface="+mn-cs"/>
              </a:rPr>
              <a:t>Keep them updated</a:t>
            </a:r>
          </a:p>
          <a:p>
            <a:pPr defTabSz="914400">
              <a:lnSpc>
                <a:spcPct val="90000"/>
              </a:lnSpc>
              <a:spcBef>
                <a:spcPts val="1000"/>
              </a:spcBef>
            </a:pPr>
            <a:r>
              <a:rPr lang="en-US" kern="1200" dirty="0">
                <a:solidFill>
                  <a:schemeClr val="tx1"/>
                </a:solidFill>
                <a:latin typeface="+mn-lt"/>
                <a:ea typeface="+mn-ea"/>
                <a:cs typeface="+mn-cs"/>
              </a:rPr>
              <a:t>Listed beneficiaries take precedence over Wills/Trusts</a:t>
            </a:r>
          </a:p>
        </p:txBody>
      </p:sp>
      <p:sp>
        <p:nvSpPr>
          <p:cNvPr id="12" name="sketch line 1">
            <a:extLst>
              <a:ext uri="{FF2B5EF4-FFF2-40B4-BE49-F238E27FC236}">
                <a16:creationId xmlns:a16="http://schemas.microsoft.com/office/drawing/2014/main" id="{32C5B66D-E390-4A14-AB60-69626CBF2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49" y="5626353"/>
            <a:ext cx="3182692" cy="18288"/>
          </a:xfrm>
          <a:custGeom>
            <a:avLst/>
            <a:gdLst>
              <a:gd name="csX0" fmla="*/ 0 w 3182692"/>
              <a:gd name="csY0" fmla="*/ 0 h 18288"/>
              <a:gd name="csX1" fmla="*/ 604711 w 3182692"/>
              <a:gd name="csY1" fmla="*/ 0 h 18288"/>
              <a:gd name="csX2" fmla="*/ 1241250 w 3182692"/>
              <a:gd name="csY2" fmla="*/ 0 h 18288"/>
              <a:gd name="csX3" fmla="*/ 1909615 w 3182692"/>
              <a:gd name="csY3" fmla="*/ 0 h 18288"/>
              <a:gd name="csX4" fmla="*/ 2577981 w 3182692"/>
              <a:gd name="csY4" fmla="*/ 0 h 18288"/>
              <a:gd name="csX5" fmla="*/ 3182692 w 3182692"/>
              <a:gd name="csY5" fmla="*/ 0 h 18288"/>
              <a:gd name="csX6" fmla="*/ 3182692 w 3182692"/>
              <a:gd name="csY6" fmla="*/ 18288 h 18288"/>
              <a:gd name="csX7" fmla="*/ 2482500 w 3182692"/>
              <a:gd name="csY7" fmla="*/ 18288 h 18288"/>
              <a:gd name="csX8" fmla="*/ 1782308 w 3182692"/>
              <a:gd name="csY8" fmla="*/ 18288 h 18288"/>
              <a:gd name="csX9" fmla="*/ 1145769 w 3182692"/>
              <a:gd name="csY9" fmla="*/ 18288 h 18288"/>
              <a:gd name="csX10" fmla="*/ 0 w 3182692"/>
              <a:gd name="csY10" fmla="*/ 18288 h 18288"/>
              <a:gd name="csX11" fmla="*/ 0 w 3182692"/>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id="{646273DA-F933-4D17-A5FE-B1EF87FD7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989" y="5626353"/>
            <a:ext cx="2609715" cy="18288"/>
          </a:xfrm>
          <a:custGeom>
            <a:avLst/>
            <a:gdLst>
              <a:gd name="csX0" fmla="*/ 0 w 2609715"/>
              <a:gd name="csY0" fmla="*/ 0 h 18288"/>
              <a:gd name="csX1" fmla="*/ 626332 w 2609715"/>
              <a:gd name="csY1" fmla="*/ 0 h 18288"/>
              <a:gd name="csX2" fmla="*/ 1278760 w 2609715"/>
              <a:gd name="csY2" fmla="*/ 0 h 18288"/>
              <a:gd name="csX3" fmla="*/ 1931189 w 2609715"/>
              <a:gd name="csY3" fmla="*/ 0 h 18288"/>
              <a:gd name="csX4" fmla="*/ 2609715 w 2609715"/>
              <a:gd name="csY4" fmla="*/ 0 h 18288"/>
              <a:gd name="csX5" fmla="*/ 2609715 w 2609715"/>
              <a:gd name="csY5" fmla="*/ 18288 h 18288"/>
              <a:gd name="csX6" fmla="*/ 1957286 w 2609715"/>
              <a:gd name="csY6" fmla="*/ 18288 h 18288"/>
              <a:gd name="csX7" fmla="*/ 1357052 w 2609715"/>
              <a:gd name="csY7" fmla="*/ 18288 h 18288"/>
              <a:gd name="csX8" fmla="*/ 756817 w 2609715"/>
              <a:gd name="csY8" fmla="*/ 18288 h 18288"/>
              <a:gd name="csX9" fmla="*/ 0 w 2609715"/>
              <a:gd name="csY9" fmla="*/ 18288 h 18288"/>
              <a:gd name="csX10" fmla="*/ 0 w 2609715"/>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609715" h="18288" fill="none" extrusionOk="0">
                <a:moveTo>
                  <a:pt x="0" y="0"/>
                </a:moveTo>
                <a:cubicBezTo>
                  <a:pt x="283276" y="6411"/>
                  <a:pt x="352876" y="-4376"/>
                  <a:pt x="626332" y="0"/>
                </a:cubicBezTo>
                <a:cubicBezTo>
                  <a:pt x="899788" y="4376"/>
                  <a:pt x="984795" y="8792"/>
                  <a:pt x="1278760" y="0"/>
                </a:cubicBezTo>
                <a:cubicBezTo>
                  <a:pt x="1572725" y="-8792"/>
                  <a:pt x="1637724" y="7668"/>
                  <a:pt x="1931189" y="0"/>
                </a:cubicBezTo>
                <a:cubicBezTo>
                  <a:pt x="2224654" y="-7668"/>
                  <a:pt x="2304540" y="-27069"/>
                  <a:pt x="2609715" y="0"/>
                </a:cubicBezTo>
                <a:cubicBezTo>
                  <a:pt x="2609561" y="8655"/>
                  <a:pt x="2608831" y="9975"/>
                  <a:pt x="2609715" y="18288"/>
                </a:cubicBezTo>
                <a:cubicBezTo>
                  <a:pt x="2465462" y="44785"/>
                  <a:pt x="2255189" y="1376"/>
                  <a:pt x="1957286" y="18288"/>
                </a:cubicBezTo>
                <a:cubicBezTo>
                  <a:pt x="1659383" y="35200"/>
                  <a:pt x="1562734" y="6078"/>
                  <a:pt x="1357052" y="18288"/>
                </a:cubicBezTo>
                <a:cubicBezTo>
                  <a:pt x="1151370" y="30498"/>
                  <a:pt x="893393" y="36847"/>
                  <a:pt x="756817" y="18288"/>
                </a:cubicBezTo>
                <a:cubicBezTo>
                  <a:pt x="620241" y="-271"/>
                  <a:pt x="309020" y="-1293"/>
                  <a:pt x="0" y="18288"/>
                </a:cubicBezTo>
                <a:cubicBezTo>
                  <a:pt x="-688" y="11716"/>
                  <a:pt x="875" y="6357"/>
                  <a:pt x="0" y="0"/>
                </a:cubicBezTo>
                <a:close/>
              </a:path>
              <a:path w="2609715" h="18288" stroke="0" extrusionOk="0">
                <a:moveTo>
                  <a:pt x="0" y="0"/>
                </a:moveTo>
                <a:cubicBezTo>
                  <a:pt x="213927" y="5385"/>
                  <a:pt x="459211" y="-16832"/>
                  <a:pt x="626332" y="0"/>
                </a:cubicBezTo>
                <a:cubicBezTo>
                  <a:pt x="793453" y="16832"/>
                  <a:pt x="1001999" y="-15497"/>
                  <a:pt x="1200469" y="0"/>
                </a:cubicBezTo>
                <a:cubicBezTo>
                  <a:pt x="1398939" y="15497"/>
                  <a:pt x="1608397" y="-18886"/>
                  <a:pt x="1905092" y="0"/>
                </a:cubicBezTo>
                <a:cubicBezTo>
                  <a:pt x="2201787" y="18886"/>
                  <a:pt x="2405176" y="14775"/>
                  <a:pt x="2609715" y="0"/>
                </a:cubicBezTo>
                <a:cubicBezTo>
                  <a:pt x="2610129" y="5928"/>
                  <a:pt x="2609945" y="11133"/>
                  <a:pt x="2609715" y="18288"/>
                </a:cubicBezTo>
                <a:cubicBezTo>
                  <a:pt x="2437672" y="45501"/>
                  <a:pt x="2157047" y="37158"/>
                  <a:pt x="2009481" y="18288"/>
                </a:cubicBezTo>
                <a:cubicBezTo>
                  <a:pt x="1861915" y="-582"/>
                  <a:pt x="1705933" y="12780"/>
                  <a:pt x="1409246" y="18288"/>
                </a:cubicBezTo>
                <a:cubicBezTo>
                  <a:pt x="1112559" y="23796"/>
                  <a:pt x="883204" y="12235"/>
                  <a:pt x="704623" y="18288"/>
                </a:cubicBezTo>
                <a:cubicBezTo>
                  <a:pt x="526042" y="24341"/>
                  <a:pt x="274196" y="39038"/>
                  <a:pt x="0" y="18288"/>
                </a:cubicBezTo>
                <a:cubicBezTo>
                  <a:pt x="-348" y="10388"/>
                  <a:pt x="-12" y="396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197027F-D0EA-4485-1912-7E59782CABF5}"/>
              </a:ext>
            </a:extLst>
          </p:cNvPr>
          <p:cNvSpPr>
            <a:spLocks noGrp="1"/>
          </p:cNvSpPr>
          <p:nvPr>
            <p:ph type="ftr" sz="quarter" idx="11"/>
          </p:nvPr>
        </p:nvSpPr>
        <p:spPr/>
        <p:txBody>
          <a:bodyPr/>
          <a:lstStyle/>
          <a:p>
            <a:r>
              <a:rPr lang="en-US"/>
              <a:t>© Thriving Solo dba ChristiGamesLLC. All Rights Reserved.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ck with a love heart">
            <a:extLst>
              <a:ext uri="{FF2B5EF4-FFF2-40B4-BE49-F238E27FC236}">
                <a16:creationId xmlns:a16="http://schemas.microsoft.com/office/drawing/2014/main" id="{00A0734E-3435-8364-5787-8507BCDF768E}"/>
              </a:ext>
            </a:extLst>
          </p:cNvPr>
          <p:cNvPicPr>
            <a:picLocks noChangeAspect="1"/>
          </p:cNvPicPr>
          <p:nvPr/>
        </p:nvPicPr>
        <p:blipFill>
          <a:blip r:embed="rId2"/>
          <a:srcRect l="20533" r="19984"/>
          <a:stretch>
            <a:fillRect/>
          </a:stretch>
        </p:blipFill>
        <p:spPr>
          <a:xfrm>
            <a:off x="20" y="10"/>
            <a:ext cx="725221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648707" y="136525"/>
            <a:ext cx="2866642" cy="1899912"/>
          </a:xfrm>
        </p:spPr>
        <p:txBody>
          <a:bodyPr>
            <a:normAutofit/>
          </a:bodyPr>
          <a:lstStyle/>
          <a:p>
            <a:r>
              <a:rPr lang="en-US" sz="3500" dirty="0"/>
              <a:t>Essential Documents</a:t>
            </a:r>
          </a:p>
        </p:txBody>
      </p:sp>
      <p:sp>
        <p:nvSpPr>
          <p:cNvPr id="6" name="Content Placeholder 5">
            <a:extLst>
              <a:ext uri="{FF2B5EF4-FFF2-40B4-BE49-F238E27FC236}">
                <a16:creationId xmlns:a16="http://schemas.microsoft.com/office/drawing/2014/main" id="{497D1A66-F835-52B6-9EAE-561F29407D29}"/>
              </a:ext>
            </a:extLst>
          </p:cNvPr>
          <p:cNvSpPr>
            <a:spLocks noGrp="1"/>
          </p:cNvSpPr>
          <p:nvPr>
            <p:ph idx="1"/>
          </p:nvPr>
        </p:nvSpPr>
        <p:spPr/>
        <p:txBody>
          <a:bodyPr/>
          <a:lstStyle/>
          <a:p>
            <a:pPr marL="0" indent="0">
              <a:buNone/>
            </a:pPr>
            <a:endParaRPr lang="en-US" dirty="0"/>
          </a:p>
        </p:txBody>
      </p:sp>
      <p:sp>
        <p:nvSpPr>
          <p:cNvPr id="3" name="Footer Placeholder 2">
            <a:extLst>
              <a:ext uri="{FF2B5EF4-FFF2-40B4-BE49-F238E27FC236}">
                <a16:creationId xmlns:a16="http://schemas.microsoft.com/office/drawing/2014/main" id="{AB881EAC-6265-0BBE-7A89-5B2AD1DC133C}"/>
              </a:ext>
            </a:extLst>
          </p:cNvPr>
          <p:cNvSpPr>
            <a:spLocks noGrp="1"/>
          </p:cNvSpPr>
          <p:nvPr>
            <p:ph type="ftr" sz="quarter" idx="11"/>
          </p:nvPr>
        </p:nvSpPr>
        <p:spPr/>
        <p:txBody>
          <a:bodyPr/>
          <a:lstStyle/>
          <a:p>
            <a:r>
              <a:rPr lang="en-US"/>
              <a:t>© Thriving Solo dba ChristiGamesLLC.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8" y="0"/>
            <a:ext cx="4548176" cy="6858000"/>
            <a:chOff x="651279" y="598259"/>
            <a:chExt cx="10889442" cy="5680742"/>
          </a:xfrm>
        </p:grpSpPr>
        <p:sp>
          <p:nvSpPr>
            <p:cNvPr id="13"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92281" y="841664"/>
            <a:ext cx="3655995" cy="5156800"/>
          </a:xfrm>
        </p:spPr>
        <p:txBody>
          <a:bodyPr vert="horz" lIns="91440" tIns="45720" rIns="91440" bIns="45720" rtlCol="0" anchor="ctr">
            <a:normAutofit/>
          </a:bodyPr>
          <a:lstStyle/>
          <a:p>
            <a:pPr algn="l" defTabSz="914400">
              <a:lnSpc>
                <a:spcPct val="90000"/>
              </a:lnSpc>
            </a:pPr>
            <a:r>
              <a:rPr lang="en-US" sz="4200" kern="1200">
                <a:solidFill>
                  <a:schemeClr val="bg1"/>
                </a:solidFill>
                <a:latin typeface="+mj-lt"/>
                <a:ea typeface="+mj-ea"/>
                <a:cs typeface="+mj-cs"/>
              </a:rPr>
              <a:t>Why Financial Literacy Matters</a:t>
            </a:r>
          </a:p>
        </p:txBody>
      </p:sp>
      <p:sp>
        <p:nvSpPr>
          <p:cNvPr id="3" name="Content Placeholder 2"/>
          <p:cNvSpPr>
            <a:spLocks noGrp="1"/>
          </p:cNvSpPr>
          <p:nvPr>
            <p:ph idx="1"/>
          </p:nvPr>
        </p:nvSpPr>
        <p:spPr>
          <a:xfrm>
            <a:off x="4901015" y="841664"/>
            <a:ext cx="3650704" cy="5156800"/>
          </a:xfrm>
        </p:spPr>
        <p:txBody>
          <a:bodyPr vert="horz" lIns="91440" tIns="45720" rIns="91440" bIns="45720" rtlCol="0" anchor="ctr">
            <a:normAutofit/>
          </a:bodyPr>
          <a:lstStyle/>
          <a:p>
            <a:pPr marL="0" indent="0" defTabSz="914400">
              <a:lnSpc>
                <a:spcPct val="90000"/>
              </a:lnSpc>
              <a:spcBef>
                <a:spcPts val="1000"/>
              </a:spcBef>
              <a:buNone/>
            </a:pPr>
            <a:r>
              <a:rPr lang="en-US" sz="2400" kern="1200" dirty="0">
                <a:solidFill>
                  <a:schemeClr val="tx2"/>
                </a:solidFill>
                <a:latin typeface="+mn-lt"/>
                <a:ea typeface="+mn-ea"/>
                <a:cs typeface="+mn-cs"/>
              </a:rPr>
              <a:t>Money affects nearly every life decision</a:t>
            </a:r>
          </a:p>
        </p:txBody>
      </p:sp>
      <p:sp>
        <p:nvSpPr>
          <p:cNvPr id="4" name="Footer Placeholder 3">
            <a:extLst>
              <a:ext uri="{FF2B5EF4-FFF2-40B4-BE49-F238E27FC236}">
                <a16:creationId xmlns:a16="http://schemas.microsoft.com/office/drawing/2014/main" id="{1C5E0097-63C9-328D-64A2-2AA2D8A12BCC}"/>
              </a:ext>
            </a:extLst>
          </p:cNvPr>
          <p:cNvSpPr>
            <a:spLocks noGrp="1"/>
          </p:cNvSpPr>
          <p:nvPr>
            <p:ph type="ftr" sz="quarter" idx="11"/>
          </p:nvPr>
        </p:nvSpPr>
        <p:spPr/>
        <p:txBody>
          <a:bodyPr/>
          <a:lstStyle/>
          <a:p>
            <a:r>
              <a:rPr lang="en-US"/>
              <a:t>© Thriving Solo dba ChristiGamesLLC.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8229600" cy="820000"/>
          </a:xfrm>
        </p:spPr>
        <p:txBody>
          <a:bodyPr>
            <a:normAutofit/>
          </a:bodyPr>
          <a:lstStyle/>
          <a:p>
            <a:r>
              <a:rPr lang="en-US" sz="3200"/>
              <a:t>Essential Documents to Have</a:t>
            </a:r>
          </a:p>
        </p:txBody>
      </p:sp>
      <p:sp>
        <p:nvSpPr>
          <p:cNvPr id="10" name="Accent Divider"/>
          <p:cNvSpPr/>
          <p:nvPr/>
        </p:nvSpPr>
        <p:spPr>
          <a:xfrm>
            <a:off x="457200" y="1205000"/>
            <a:ext cx="2057400" cy="63500"/>
          </a:xfrm>
          <a:prstGeom prst="rect">
            <a:avLst/>
          </a:prstGeom>
          <a:solidFill>
            <a:srgbClr val="F79646"/>
          </a:solidFill>
          <a:ln>
            <a:noFill/>
          </a:ln>
        </p:spPr>
        <p:txBody>
          <a:bodyPr rtlCol="0" anchor="ctr"/>
          <a:lstStyle/>
          <a:p>
            <a:pPr algn="ctr"/>
            <a:endParaRPr lang="en-US"/>
          </a:p>
        </p:txBody>
      </p:sp>
      <p:sp>
        <p:nvSpPr>
          <p:cNvPr id="11" name="Intro"/>
          <p:cNvSpPr txBox="1"/>
          <p:nvPr/>
        </p:nvSpPr>
        <p:spPr>
          <a:xfrm>
            <a:off x="457200" y="1320000"/>
            <a:ext cx="8229600" cy="430000"/>
          </a:xfrm>
          <a:prstGeom prst="rect">
            <a:avLst/>
          </a:prstGeom>
          <a:noFill/>
        </p:spPr>
        <p:txBody>
          <a:bodyPr wrap="square" rtlCol="0">
            <a:normAutofit/>
          </a:bodyPr>
          <a:lstStyle/>
          <a:p>
            <a:r>
              <a:rPr lang="en-US" sz="1500" i="1">
                <a:solidFill>
                  <a:schemeClr val="tx1">
                    <a:lumMod val="65000"/>
                    <a:lumOff val="35000"/>
                  </a:schemeClr>
                </a:solidFill>
              </a:rPr>
              <a:t>Beyond your will and trust, keep these organized and accessible.</a:t>
            </a:r>
          </a:p>
        </p:txBody>
      </p:sp>
      <p:sp>
        <p:nvSpPr>
          <p:cNvPr id="12" name="Left Column"/>
          <p:cNvSpPr txBox="1"/>
          <p:nvPr/>
        </p:nvSpPr>
        <p:spPr>
          <a:xfrm>
            <a:off x="457200" y="1900000"/>
            <a:ext cx="4115000" cy="4500000"/>
          </a:xfrm>
          <a:prstGeom prst="rect">
            <a:avLst/>
          </a:prstGeom>
          <a:noFill/>
        </p:spPr>
        <p:txBody>
          <a:bodyPr wrap="square" rtlCol="0">
            <a:normAutofit/>
          </a:bodyPr>
          <a:lstStyle/>
          <a:p>
            <a:pPr>
              <a:spcAft>
                <a:spcPts val="400"/>
              </a:spcAft>
              <a:buNone/>
            </a:pPr>
            <a:r>
              <a:rPr lang="en-US" sz="1600" b="1">
                <a:solidFill>
                  <a:schemeClr val="accent1"/>
                </a:solidFill>
              </a:rPr>
              <a:t>Estate planning</a:t>
            </a:r>
          </a:p>
          <a:p>
            <a:pPr marL="228600" indent="-228600">
              <a:spcAft>
                <a:spcPts val="500"/>
              </a:spcAft>
              <a:buClr>
                <a:srgbClr val="F79646"/>
              </a:buClr>
              <a:buFont typeface="Arial"/>
              <a:buChar char="•"/>
            </a:pPr>
            <a:r>
              <a:rPr lang="en-US" sz="1400" b="1"/>
              <a:t>Last will &amp; testament </a:t>
            </a:r>
            <a:r>
              <a:rPr lang="en-US" sz="1400"/>
              <a:t>directs who gets what.</a:t>
            </a:r>
          </a:p>
          <a:p>
            <a:pPr marL="228600" indent="-228600">
              <a:spcAft>
                <a:spcPts val="900"/>
              </a:spcAft>
              <a:buClr>
                <a:srgbClr val="F79646"/>
              </a:buClr>
              <a:buFont typeface="Arial"/>
              <a:buChar char="•"/>
            </a:pPr>
            <a:r>
              <a:rPr lang="en-US" sz="1400" b="1"/>
              <a:t>Revocable living trust </a:t>
            </a:r>
            <a:r>
              <a:rPr lang="en-US" sz="1400"/>
              <a:t>helps avoid probate.</a:t>
            </a:r>
          </a:p>
          <a:p>
            <a:pPr>
              <a:spcAft>
                <a:spcPts val="400"/>
              </a:spcAft>
              <a:buNone/>
            </a:pPr>
            <a:r>
              <a:rPr lang="en-US" sz="1600" b="1">
                <a:solidFill>
                  <a:schemeClr val="accent1"/>
                </a:solidFill>
              </a:rPr>
              <a:t>Powers of attorney</a:t>
            </a:r>
          </a:p>
          <a:p>
            <a:pPr marL="228600" indent="-228600">
              <a:spcAft>
                <a:spcPts val="500"/>
              </a:spcAft>
              <a:buClr>
                <a:srgbClr val="F79646"/>
              </a:buClr>
              <a:buFont typeface="Arial"/>
              <a:buChar char="•"/>
            </a:pPr>
            <a:r>
              <a:rPr lang="en-US" sz="1400" b="1"/>
              <a:t>Durable financial POA </a:t>
            </a:r>
            <a:r>
              <a:rPr lang="en-US" sz="1400"/>
              <a:t>lets someone manage money if you can't.</a:t>
            </a:r>
          </a:p>
          <a:p>
            <a:pPr marL="228600" indent="-228600">
              <a:buClr>
                <a:srgbClr val="F79646"/>
              </a:buClr>
              <a:buFont typeface="Arial"/>
              <a:buChar char="•"/>
            </a:pPr>
            <a:r>
              <a:rPr lang="en-US" sz="1400" b="1"/>
              <a:t>Healthcare (medical) POA </a:t>
            </a:r>
            <a:r>
              <a:rPr lang="en-US" sz="1400"/>
              <a:t>names who decides your care.</a:t>
            </a:r>
          </a:p>
        </p:txBody>
      </p:sp>
      <p:sp>
        <p:nvSpPr>
          <p:cNvPr id="13" name="Right Column"/>
          <p:cNvSpPr txBox="1"/>
          <p:nvPr/>
        </p:nvSpPr>
        <p:spPr>
          <a:xfrm>
            <a:off x="4830000" y="1900000"/>
            <a:ext cx="3856800" cy="4500000"/>
          </a:xfrm>
          <a:prstGeom prst="rect">
            <a:avLst/>
          </a:prstGeom>
          <a:noFill/>
        </p:spPr>
        <p:txBody>
          <a:bodyPr wrap="square" rtlCol="0">
            <a:normAutofit/>
          </a:bodyPr>
          <a:lstStyle/>
          <a:p>
            <a:pPr>
              <a:spcAft>
                <a:spcPts val="400"/>
              </a:spcAft>
              <a:buNone/>
            </a:pPr>
            <a:r>
              <a:rPr lang="en-US" sz="1600" b="1">
                <a:solidFill>
                  <a:schemeClr val="accent1"/>
                </a:solidFill>
              </a:rPr>
              <a:t>Health directives</a:t>
            </a:r>
          </a:p>
          <a:p>
            <a:pPr marL="228600" indent="-228600">
              <a:spcAft>
                <a:spcPts val="500"/>
              </a:spcAft>
              <a:buClr>
                <a:srgbClr val="F79646"/>
              </a:buClr>
              <a:buFont typeface="Arial"/>
              <a:buChar char="•"/>
            </a:pPr>
            <a:r>
              <a:rPr lang="en-US" sz="1400" b="1"/>
              <a:t>Living will / advance directive </a:t>
            </a:r>
            <a:r>
              <a:rPr lang="en-US" sz="1400"/>
              <a:t>states your end-of-life wishes.</a:t>
            </a:r>
          </a:p>
          <a:p>
            <a:pPr marL="228600" indent="-228600">
              <a:spcAft>
                <a:spcPts val="900"/>
              </a:spcAft>
              <a:buClr>
                <a:srgbClr val="F79646"/>
              </a:buClr>
              <a:buFont typeface="Arial"/>
              <a:buChar char="•"/>
            </a:pPr>
            <a:r>
              <a:rPr lang="en-US" sz="1400" b="1"/>
              <a:t>HIPAA authorization </a:t>
            </a:r>
            <a:r>
              <a:rPr lang="en-US" sz="1400"/>
              <a:t>lets providers share records with loved ones.</a:t>
            </a:r>
          </a:p>
          <a:p>
            <a:pPr>
              <a:spcAft>
                <a:spcPts val="400"/>
              </a:spcAft>
              <a:buNone/>
            </a:pPr>
            <a:r>
              <a:rPr lang="en-US" sz="1600" b="1">
                <a:solidFill>
                  <a:schemeClr val="accent1"/>
                </a:solidFill>
              </a:rPr>
              <a:t>Records &amp; designations</a:t>
            </a:r>
          </a:p>
          <a:p>
            <a:pPr marL="228600" indent="-228600">
              <a:spcAft>
                <a:spcPts val="500"/>
              </a:spcAft>
              <a:buClr>
                <a:srgbClr val="F79646"/>
              </a:buClr>
              <a:buFont typeface="Arial"/>
              <a:buChar char="•"/>
            </a:pPr>
            <a:r>
              <a:rPr lang="en-US" sz="1400" b="1"/>
              <a:t>Beneficiary designations </a:t>
            </a:r>
            <a:r>
              <a:rPr lang="en-US" sz="1400"/>
              <a:t>kept current on accounts and policies.</a:t>
            </a:r>
          </a:p>
          <a:p>
            <a:pPr marL="228600" indent="-228600">
              <a:spcAft>
                <a:spcPts val="500"/>
              </a:spcAft>
              <a:buClr>
                <a:srgbClr val="F79646"/>
              </a:buClr>
              <a:buFont typeface="Arial"/>
              <a:buChar char="•"/>
            </a:pPr>
            <a:r>
              <a:rPr lang="en-US" sz="1400" b="1"/>
              <a:t>Letter of instruction </a:t>
            </a:r>
            <a:r>
              <a:rPr lang="en-US" sz="1400"/>
              <a:t>guides your family on next steps.</a:t>
            </a:r>
          </a:p>
          <a:p>
            <a:pPr marL="228600" indent="-228600">
              <a:buClr>
                <a:srgbClr val="F79646"/>
              </a:buClr>
              <a:buFont typeface="Arial"/>
              <a:buChar char="•"/>
            </a:pPr>
            <a:r>
              <a:rPr lang="en-US" sz="1400" b="1"/>
              <a:t>Vital records &amp; account list </a:t>
            </a:r>
            <a:r>
              <a:rPr lang="en-US" sz="1400"/>
              <a:t>(IDs, deeds, titles, insurance).</a:t>
            </a:r>
          </a:p>
        </p:txBody>
      </p:sp>
      <p:sp>
        <p:nvSpPr>
          <p:cNvPr id="3" name="Footer Placeholder 2">
            <a:extLst>
              <a:ext uri="{FF2B5EF4-FFF2-40B4-BE49-F238E27FC236}">
                <a16:creationId xmlns:a16="http://schemas.microsoft.com/office/drawing/2014/main" id="{3185B9B9-209C-396C-51D2-2E5ED6E4D07C}"/>
              </a:ext>
            </a:extLst>
          </p:cNvPr>
          <p:cNvSpPr>
            <a:spLocks noGrp="1"/>
          </p:cNvSpPr>
          <p:nvPr>
            <p:ph type="ftr" sz="quarter" idx="11"/>
          </p:nvPr>
        </p:nvSpPr>
        <p:spPr/>
        <p:txBody>
          <a:bodyPr/>
          <a:lstStyle/>
          <a:p>
            <a:r>
              <a:rPr lang="en-US"/>
              <a:t>© Thriving Solo dba ChristiGamesLLC. All Rights Reserved.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45625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6668" y="637762"/>
            <a:ext cx="3213298" cy="5576770"/>
          </a:xfrm>
        </p:spPr>
        <p:txBody>
          <a:bodyPr vert="horz" lIns="91440" tIns="45720" rIns="91440" bIns="45720" rtlCol="0" anchor="ctr">
            <a:normAutofit/>
          </a:bodyPr>
          <a:lstStyle/>
          <a:p>
            <a:pPr algn="l" defTabSz="914400">
              <a:lnSpc>
                <a:spcPct val="90000"/>
              </a:lnSpc>
            </a:pPr>
            <a:r>
              <a:rPr lang="en-US" sz="5700" kern="1200">
                <a:solidFill>
                  <a:schemeClr val="bg1"/>
                </a:solidFill>
                <a:latin typeface="+mj-lt"/>
                <a:ea typeface="+mj-ea"/>
                <a:cs typeface="+mj-cs"/>
              </a:rPr>
              <a:t>Financial Mistakes to Avoid</a:t>
            </a:r>
          </a:p>
        </p:txBody>
      </p:sp>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199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054598" y="637762"/>
            <a:ext cx="3522872" cy="5860946"/>
          </a:xfrm>
        </p:spPr>
        <p:txBody>
          <a:bodyPr vert="horz" lIns="91440" tIns="45720" rIns="91440" bIns="45720" rtlCol="0" anchor="ctr">
            <a:normAutofit/>
          </a:bodyPr>
          <a:lstStyle/>
          <a:p>
            <a:pPr defTabSz="914400">
              <a:lnSpc>
                <a:spcPct val="90000"/>
              </a:lnSpc>
              <a:spcBef>
                <a:spcPts val="1000"/>
              </a:spcBef>
            </a:pPr>
            <a:r>
              <a:rPr lang="en-US" sz="3500" kern="1200" dirty="0">
                <a:solidFill>
                  <a:schemeClr val="tx1"/>
                </a:solidFill>
                <a:latin typeface="+mn-lt"/>
                <a:ea typeface="+mn-ea"/>
                <a:cs typeface="+mn-cs"/>
              </a:rPr>
              <a:t>Bad Debt</a:t>
            </a:r>
          </a:p>
          <a:p>
            <a:pPr defTabSz="914400">
              <a:lnSpc>
                <a:spcPct val="90000"/>
              </a:lnSpc>
              <a:spcBef>
                <a:spcPts val="1000"/>
              </a:spcBef>
            </a:pPr>
            <a:r>
              <a:rPr lang="en-US" sz="3500" kern="1200" dirty="0">
                <a:solidFill>
                  <a:schemeClr val="tx1"/>
                </a:solidFill>
                <a:latin typeface="+mn-lt"/>
                <a:ea typeface="+mn-ea"/>
                <a:cs typeface="+mn-cs"/>
              </a:rPr>
              <a:t>Lifestyle inflation</a:t>
            </a:r>
          </a:p>
          <a:p>
            <a:pPr defTabSz="914400">
              <a:lnSpc>
                <a:spcPct val="90000"/>
              </a:lnSpc>
              <a:spcBef>
                <a:spcPts val="1000"/>
              </a:spcBef>
            </a:pPr>
            <a:r>
              <a:rPr lang="en-US" sz="3500" kern="1200" dirty="0">
                <a:solidFill>
                  <a:schemeClr val="tx1"/>
                </a:solidFill>
                <a:latin typeface="+mn-lt"/>
                <a:ea typeface="+mn-ea"/>
                <a:cs typeface="+mn-cs"/>
              </a:rPr>
              <a:t>No plan</a:t>
            </a:r>
          </a:p>
        </p:txBody>
      </p:sp>
      <p:sp>
        <p:nvSpPr>
          <p:cNvPr id="4" name="Footer Placeholder 3">
            <a:extLst>
              <a:ext uri="{FF2B5EF4-FFF2-40B4-BE49-F238E27FC236}">
                <a16:creationId xmlns:a16="http://schemas.microsoft.com/office/drawing/2014/main" id="{4CC24B2D-79D6-CFB3-ADA2-CC739036D3F2}"/>
              </a:ext>
            </a:extLst>
          </p:cNvPr>
          <p:cNvSpPr>
            <a:spLocks noGrp="1"/>
          </p:cNvSpPr>
          <p:nvPr>
            <p:ph type="ftr" sz="quarter" idx="11"/>
          </p:nvPr>
        </p:nvSpPr>
        <p:spPr>
          <a:xfrm>
            <a:off x="4684644" y="6356350"/>
            <a:ext cx="2895600" cy="365125"/>
          </a:xfrm>
        </p:spPr>
        <p:txBody>
          <a:bodyPr/>
          <a:lstStyle/>
          <a:p>
            <a:r>
              <a:rPr lang="en-US" dirty="0"/>
              <a:t>© Thriving Solo dba </a:t>
            </a:r>
            <a:r>
              <a:rPr lang="en-US" dirty="0" err="1"/>
              <a:t>ChristiGamesLLC</a:t>
            </a:r>
            <a:r>
              <a:rPr lang="en-US" dirty="0"/>
              <a:t>. All Rights Reserved.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writing on a notepad">
            <a:extLst>
              <a:ext uri="{FF2B5EF4-FFF2-40B4-BE49-F238E27FC236}">
                <a16:creationId xmlns:a16="http://schemas.microsoft.com/office/drawing/2014/main" id="{01B301F2-8843-8B45-D6B4-81D0E3FDED59}"/>
              </a:ext>
            </a:extLst>
          </p:cNvPr>
          <p:cNvPicPr>
            <a:picLocks noChangeAspect="1"/>
          </p:cNvPicPr>
          <p:nvPr/>
        </p:nvPicPr>
        <p:blipFill>
          <a:blip r:embed="rId2"/>
          <a:srcRect l="11789" r="4405"/>
          <a:stretch>
            <a:fillRect/>
          </a:stretch>
        </p:blipFill>
        <p:spPr>
          <a:xfrm>
            <a:off x="0" y="10"/>
            <a:ext cx="725221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29238" y="505129"/>
            <a:ext cx="2584324" cy="1485320"/>
          </a:xfrm>
          <a:noFill/>
        </p:spPr>
        <p:txBody>
          <a:bodyPr vert="horz" lIns="91440" tIns="45720" rIns="91440" bIns="45720" rtlCol="0" anchor="b">
            <a:noAutofit/>
          </a:bodyPr>
          <a:lstStyle/>
          <a:p>
            <a:pPr defTabSz="914400">
              <a:lnSpc>
                <a:spcPct val="90000"/>
              </a:lnSpc>
            </a:pPr>
            <a:r>
              <a:rPr lang="en-US" sz="5400" dirty="0">
                <a:solidFill>
                  <a:srgbClr val="1DA350"/>
                </a:solidFill>
              </a:rPr>
              <a:t>Action Plan</a:t>
            </a:r>
          </a:p>
        </p:txBody>
      </p:sp>
      <p:sp>
        <p:nvSpPr>
          <p:cNvPr id="3" name="Content Placeholder 2"/>
          <p:cNvSpPr>
            <a:spLocks noGrp="1"/>
          </p:cNvSpPr>
          <p:nvPr>
            <p:ph idx="1"/>
          </p:nvPr>
        </p:nvSpPr>
        <p:spPr>
          <a:xfrm>
            <a:off x="6559676" y="2029904"/>
            <a:ext cx="2584324" cy="4649192"/>
          </a:xfrm>
          <a:noFill/>
        </p:spPr>
        <p:txBody>
          <a:bodyPr vert="horz" lIns="91440" tIns="45720" rIns="91440" bIns="45720" rtlCol="0">
            <a:normAutofit fontScale="25000" lnSpcReduction="20000"/>
          </a:bodyPr>
          <a:lstStyle/>
          <a:p>
            <a:pPr defTabSz="914400">
              <a:lnSpc>
                <a:spcPct val="110000"/>
              </a:lnSpc>
              <a:spcBef>
                <a:spcPts val="1000"/>
              </a:spcBef>
            </a:pPr>
            <a:r>
              <a:rPr lang="en-US" sz="14000" dirty="0"/>
              <a:t>Start today</a:t>
            </a:r>
          </a:p>
          <a:p>
            <a:pPr defTabSz="914400">
              <a:lnSpc>
                <a:spcPct val="110000"/>
              </a:lnSpc>
              <a:spcBef>
                <a:spcPts val="1000"/>
              </a:spcBef>
            </a:pPr>
            <a:r>
              <a:rPr lang="en-US" sz="14000" dirty="0"/>
              <a:t>Review goals and accounts</a:t>
            </a:r>
          </a:p>
          <a:p>
            <a:pPr defTabSz="914400">
              <a:lnSpc>
                <a:spcPct val="110000"/>
              </a:lnSpc>
              <a:spcBef>
                <a:spcPts val="1000"/>
              </a:spcBef>
            </a:pPr>
            <a:r>
              <a:rPr lang="en-US" sz="14000" dirty="0"/>
              <a:t>Know where your money is going</a:t>
            </a:r>
          </a:p>
          <a:p>
            <a:pPr defTabSz="914400">
              <a:lnSpc>
                <a:spcPct val="90000"/>
              </a:lnSpc>
              <a:spcBef>
                <a:spcPts val="1000"/>
              </a:spcBef>
            </a:pPr>
            <a:endParaRPr lang="en-US" sz="2400" dirty="0"/>
          </a:p>
          <a:p>
            <a:pPr marL="0" indent="0" defTabSz="914400">
              <a:lnSpc>
                <a:spcPct val="90000"/>
              </a:lnSpc>
              <a:spcBef>
                <a:spcPts val="1000"/>
              </a:spcBef>
              <a:buNone/>
            </a:pPr>
            <a:endParaRPr lang="en-US" sz="2400" dirty="0"/>
          </a:p>
        </p:txBody>
      </p:sp>
      <p:sp>
        <p:nvSpPr>
          <p:cNvPr id="4" name="Footer Placeholder 3">
            <a:extLst>
              <a:ext uri="{FF2B5EF4-FFF2-40B4-BE49-F238E27FC236}">
                <a16:creationId xmlns:a16="http://schemas.microsoft.com/office/drawing/2014/main" id="{2006E943-2BB9-B592-CC6D-D8C13B7C4B8D}"/>
              </a:ext>
            </a:extLst>
          </p:cNvPr>
          <p:cNvSpPr>
            <a:spLocks noGrp="1"/>
          </p:cNvSpPr>
          <p:nvPr>
            <p:ph type="ftr" sz="quarter" idx="11"/>
          </p:nvPr>
        </p:nvSpPr>
        <p:spPr>
          <a:xfrm>
            <a:off x="1623392" y="6356351"/>
            <a:ext cx="2895600" cy="322746"/>
          </a:xfrm>
        </p:spPr>
        <p:txBody>
          <a:bodyPr/>
          <a:lstStyle/>
          <a:p>
            <a:r>
              <a:rPr lang="en-US"/>
              <a:t>© Thriving Solo dba ChristiGamesLLC. All Rights Reserved.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62C0-6604-A3F3-78C9-5749CF932B14}"/>
              </a:ext>
            </a:extLst>
          </p:cNvPr>
          <p:cNvSpPr>
            <a:spLocks noGrp="1"/>
          </p:cNvSpPr>
          <p:nvPr>
            <p:ph type="title"/>
          </p:nvPr>
        </p:nvSpPr>
        <p:spPr/>
        <p:txBody>
          <a:bodyPr/>
          <a:lstStyle/>
          <a:p>
            <a:r>
              <a:rPr lang="en-US" dirty="0"/>
              <a:t>About the Document</a:t>
            </a:r>
          </a:p>
        </p:txBody>
      </p:sp>
      <p:sp>
        <p:nvSpPr>
          <p:cNvPr id="3" name="Content Placeholder 2">
            <a:extLst>
              <a:ext uri="{FF2B5EF4-FFF2-40B4-BE49-F238E27FC236}">
                <a16:creationId xmlns:a16="http://schemas.microsoft.com/office/drawing/2014/main" id="{1C9C194E-38A6-528D-51FB-21C02BAD0EC6}"/>
              </a:ext>
            </a:extLst>
          </p:cNvPr>
          <p:cNvSpPr>
            <a:spLocks noGrp="1"/>
          </p:cNvSpPr>
          <p:nvPr>
            <p:ph idx="1"/>
          </p:nvPr>
        </p:nvSpPr>
        <p:spPr/>
        <p:txBody>
          <a:bodyPr>
            <a:normAutofit fontScale="47500" lnSpcReduction="20000"/>
          </a:bodyPr>
          <a:lstStyle/>
          <a:p>
            <a:r>
              <a:rPr lang="en-US" dirty="0"/>
              <a:t>The Thriving Solo series was developed from a passion for helping individuals thrive in every stage of life. The author holds a Master of Business Administration (MBA) and has experience in business analysis, project management, technology, operations, and financial planning concepts. Throughout a diverse career and life journey, the author has developed a deep appreciation for the importance of lifelong learning, personal growth, health, financial stewardship, meaningful relationships, and spiritual development. These experiences, combined with extensive independent research and a desire to help others succeed, inspired the creation of the Thriving Solo curriculum and community resources.</a:t>
            </a:r>
          </a:p>
          <a:p>
            <a:endParaRPr lang="en-US" dirty="0"/>
          </a:p>
          <a:p>
            <a:r>
              <a:rPr lang="en-US" dirty="0"/>
              <a:t>Recognizing that single adults often face unique opportunities and challenges, these resources are designed to help readers build confidence, make informed decisions, strengthen relationships, improve overall well-being, and live with greater purpose.</a:t>
            </a:r>
          </a:p>
          <a:p>
            <a:r>
              <a:rPr lang="en-US" dirty="0"/>
              <a:t>The goal of Thriving Solo is not simply to share information, but to inspire growth, wisdom, resilience, and meaningful connections. Through education, discussion, and practical action steps, readers are encouraged to develop a balanced life that supports financial stability, physical health, emotional wellness, intellectual growth, social engagement, and spiritual development.</a:t>
            </a:r>
          </a:p>
          <a:p>
            <a:r>
              <a:rPr lang="en-US" dirty="0"/>
              <a:t>The author believes that every stage of life presents opportunities to learn, contribute, and flourish. Whether you are single by choice, circumstance, divorce, widowhood, or simply navigating a new season of life, this material was created to encourage and equip you for the journey ahead.</a:t>
            </a:r>
          </a:p>
          <a:p>
            <a:r>
              <a:rPr lang="en-US" dirty="0"/>
              <a:t>For additional resources, workshops, and educational materials, visit the Thriving Solo website and community platform.</a:t>
            </a:r>
          </a:p>
        </p:txBody>
      </p:sp>
      <p:sp>
        <p:nvSpPr>
          <p:cNvPr id="4" name="Footer Placeholder 3">
            <a:extLst>
              <a:ext uri="{FF2B5EF4-FFF2-40B4-BE49-F238E27FC236}">
                <a16:creationId xmlns:a16="http://schemas.microsoft.com/office/drawing/2014/main" id="{7A4F57DF-44C0-CAD0-2574-13154958062F}"/>
              </a:ext>
            </a:extLst>
          </p:cNvPr>
          <p:cNvSpPr>
            <a:spLocks noGrp="1"/>
          </p:cNvSpPr>
          <p:nvPr>
            <p:ph type="ftr" sz="quarter" idx="11"/>
          </p:nvPr>
        </p:nvSpPr>
        <p:spPr/>
        <p:txBody>
          <a:bodyPr/>
          <a:lstStyle/>
          <a:p>
            <a:r>
              <a:rPr lang="en-US"/>
              <a:t>© Thriving Solo dba ChristiGamesLLC. All Rights Reserved.</a:t>
            </a:r>
          </a:p>
        </p:txBody>
      </p:sp>
    </p:spTree>
    <p:extLst>
      <p:ext uri="{BB962C8B-B14F-4D97-AF65-F5344CB8AC3E}">
        <p14:creationId xmlns:p14="http://schemas.microsoft.com/office/powerpoint/2010/main" val="17104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182182" y="1598246"/>
            <a:ext cx="3470032" cy="5122985"/>
          </a:xfrm>
        </p:spPr>
        <p:txBody>
          <a:bodyPr vert="horz" lIns="91440" tIns="45720" rIns="91440" bIns="45720" rtlCol="0" anchor="t">
            <a:normAutofit/>
          </a:bodyPr>
          <a:lstStyle/>
          <a:p>
            <a:pPr algn="r" defTabSz="914400">
              <a:lnSpc>
                <a:spcPct val="90000"/>
              </a:lnSpc>
            </a:pPr>
            <a:r>
              <a:rPr lang="en-US" sz="7000" kern="1200" dirty="0">
                <a:solidFill>
                  <a:srgbClr val="FFFFFF"/>
                </a:solidFill>
                <a:latin typeface="+mj-lt"/>
                <a:ea typeface="+mj-ea"/>
                <a:cs typeface="+mj-cs"/>
              </a:rPr>
              <a:t>Living Below Your Means</a:t>
            </a:r>
          </a:p>
        </p:txBody>
      </p:sp>
      <p:sp>
        <p:nvSpPr>
          <p:cNvPr id="3" name="Content Placeholder 2"/>
          <p:cNvSpPr>
            <a:spLocks noGrp="1"/>
          </p:cNvSpPr>
          <p:nvPr>
            <p:ph idx="1"/>
          </p:nvPr>
        </p:nvSpPr>
        <p:spPr>
          <a:xfrm>
            <a:off x="4344745" y="168966"/>
            <a:ext cx="4254132" cy="6517096"/>
          </a:xfrm>
        </p:spPr>
        <p:txBody>
          <a:bodyPr vert="horz" lIns="91440" tIns="45720" rIns="91440" bIns="45720" rtlCol="0" anchor="ctr">
            <a:normAutofit/>
          </a:bodyPr>
          <a:lstStyle/>
          <a:p>
            <a:pPr marL="0" indent="0" algn="ctr" defTabSz="914400">
              <a:lnSpc>
                <a:spcPct val="90000"/>
              </a:lnSpc>
              <a:spcBef>
                <a:spcPts val="1000"/>
              </a:spcBef>
              <a:buNone/>
            </a:pPr>
            <a:r>
              <a:rPr lang="en-US" sz="3800" kern="1200" dirty="0">
                <a:solidFill>
                  <a:srgbClr val="FFFFFF"/>
                </a:solidFill>
                <a:latin typeface="+mn-lt"/>
                <a:ea typeface="+mn-ea"/>
                <a:cs typeface="+mn-cs"/>
              </a:rPr>
              <a:t>Freedom over Appearances</a:t>
            </a: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491"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6ABF43A9-317C-309D-2455-1E973B30034D}"/>
              </a:ext>
            </a:extLst>
          </p:cNvPr>
          <p:cNvSpPr>
            <a:spLocks noGrp="1"/>
          </p:cNvSpPr>
          <p:nvPr>
            <p:ph type="ftr" sz="quarter" idx="11"/>
          </p:nvPr>
        </p:nvSpPr>
        <p:spPr/>
        <p:txBody>
          <a:bodyPr/>
          <a:lstStyle/>
          <a:p>
            <a:r>
              <a:rPr lang="en-US"/>
              <a:t>© Thriving Solo dba ChristiGamesLLC.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Calculator, pen, compass, money and a paper with graphs printed on it">
            <a:extLst>
              <a:ext uri="{FF2B5EF4-FFF2-40B4-BE49-F238E27FC236}">
                <a16:creationId xmlns:a16="http://schemas.microsoft.com/office/drawing/2014/main" id="{DC208041-F786-B920-0C2C-08B8F0E88C0E}"/>
              </a:ext>
            </a:extLst>
          </p:cNvPr>
          <p:cNvPicPr>
            <a:picLocks noChangeAspect="1"/>
          </p:cNvPicPr>
          <p:nvPr/>
        </p:nvPicPr>
        <p:blipFill>
          <a:blip r:embed="rId2"/>
          <a:srcRect l="20254" r="16031" b="-1"/>
          <a:stretch>
            <a:fillRect/>
          </a:stretch>
        </p:blipFill>
        <p:spPr>
          <a:xfrm>
            <a:off x="1891768" y="10"/>
            <a:ext cx="7252232" cy="6857990"/>
          </a:xfrm>
          <a:prstGeom prst="rect">
            <a:avLst/>
          </a:prstGeom>
        </p:spPr>
      </p:pic>
      <p:sp>
        <p:nvSpPr>
          <p:cNvPr id="20" name="Rectangle 1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00233"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14171" y="743447"/>
            <a:ext cx="2980038" cy="3692028"/>
          </a:xfrm>
          <a:noFill/>
        </p:spPr>
        <p:txBody>
          <a:bodyPr vert="horz" lIns="91440" tIns="45720" rIns="91440" bIns="45720" rtlCol="0" anchor="b">
            <a:normAutofit/>
          </a:bodyPr>
          <a:lstStyle/>
          <a:p>
            <a:pPr algn="l" defTabSz="914400">
              <a:lnSpc>
                <a:spcPct val="90000"/>
              </a:lnSpc>
            </a:pPr>
            <a:r>
              <a:rPr lang="en-US" sz="4500">
                <a:solidFill>
                  <a:schemeClr val="bg1"/>
                </a:solidFill>
              </a:rPr>
              <a:t>Budgeting</a:t>
            </a:r>
          </a:p>
        </p:txBody>
      </p:sp>
      <p:sp>
        <p:nvSpPr>
          <p:cNvPr id="3" name="Content Placeholder 2"/>
          <p:cNvSpPr>
            <a:spLocks noGrp="1"/>
          </p:cNvSpPr>
          <p:nvPr>
            <p:ph idx="1"/>
          </p:nvPr>
        </p:nvSpPr>
        <p:spPr>
          <a:xfrm>
            <a:off x="714171" y="4629234"/>
            <a:ext cx="2980040" cy="1485319"/>
          </a:xfrm>
          <a:noFill/>
        </p:spPr>
        <p:txBody>
          <a:bodyPr vert="horz" lIns="91440" tIns="45720" rIns="91440" bIns="45720" rtlCol="0">
            <a:normAutofit/>
          </a:bodyPr>
          <a:lstStyle/>
          <a:p>
            <a:pPr marL="0" indent="0" defTabSz="914400">
              <a:lnSpc>
                <a:spcPct val="90000"/>
              </a:lnSpc>
              <a:spcBef>
                <a:spcPts val="1000"/>
              </a:spcBef>
              <a:buNone/>
            </a:pPr>
            <a:r>
              <a:rPr lang="en-US" sz="2400">
                <a:solidFill>
                  <a:schemeClr val="bg1"/>
                </a:solidFill>
              </a:rPr>
              <a:t>Give every dollar a job</a:t>
            </a:r>
          </a:p>
        </p:txBody>
      </p:sp>
      <p:sp>
        <p:nvSpPr>
          <p:cNvPr id="4" name="Footer Placeholder 3">
            <a:extLst>
              <a:ext uri="{FF2B5EF4-FFF2-40B4-BE49-F238E27FC236}">
                <a16:creationId xmlns:a16="http://schemas.microsoft.com/office/drawing/2014/main" id="{C8C5AFDA-4A62-6D94-55B3-5D0E902CC8DE}"/>
              </a:ext>
            </a:extLst>
          </p:cNvPr>
          <p:cNvSpPr>
            <a:spLocks noGrp="1"/>
          </p:cNvSpPr>
          <p:nvPr>
            <p:ph type="ftr" sz="quarter" idx="11"/>
          </p:nvPr>
        </p:nvSpPr>
        <p:spPr/>
        <p:txBody>
          <a:bodyPr/>
          <a:lstStyle/>
          <a:p>
            <a:r>
              <a:rPr lang="en-US"/>
              <a:t>© Thriving Solo dba ChristiGamesLLC.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5828" y="422137"/>
            <a:ext cx="3630007" cy="3702602"/>
          </a:xfrm>
        </p:spPr>
        <p:txBody>
          <a:bodyPr>
            <a:normAutofit/>
          </a:bodyPr>
          <a:lstStyle/>
          <a:p>
            <a:r>
              <a:rPr dirty="0"/>
              <a:t>Emergency Funds</a:t>
            </a:r>
            <a:r>
              <a:rPr lang="en-US" dirty="0"/>
              <a:t> </a:t>
            </a:r>
            <a:br>
              <a:rPr lang="en-US" dirty="0"/>
            </a:br>
            <a:endParaRPr dirty="0"/>
          </a:p>
        </p:txBody>
      </p:sp>
      <p:pic>
        <p:nvPicPr>
          <p:cNvPr id="5" name="Picture 4" descr="Close up of pin and stethoscope, pinned on doctor's appointment">
            <a:extLst>
              <a:ext uri="{FF2B5EF4-FFF2-40B4-BE49-F238E27FC236}">
                <a16:creationId xmlns:a16="http://schemas.microsoft.com/office/drawing/2014/main" id="{D06DC3CA-BFDF-5CD1-53CD-02C5FE223DF3}"/>
              </a:ext>
            </a:extLst>
          </p:cNvPr>
          <p:cNvPicPr>
            <a:picLocks noChangeAspect="1"/>
          </p:cNvPicPr>
          <p:nvPr/>
        </p:nvPicPr>
        <p:blipFill>
          <a:blip r:embed="rId2"/>
          <a:srcRect l="39032" r="16318" b="-1"/>
          <a:stretch>
            <a:fillRect/>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5049566" y="3157063"/>
            <a:ext cx="3630007" cy="1096885"/>
          </a:xfrm>
        </p:spPr>
        <p:txBody>
          <a:bodyPr>
            <a:normAutofit/>
          </a:bodyPr>
          <a:lstStyle/>
          <a:p>
            <a:r>
              <a:rPr lang="en-US" sz="1700" dirty="0"/>
              <a:t>Emergencies happen regularly</a:t>
            </a:r>
          </a:p>
          <a:p>
            <a:r>
              <a:rPr lang="en-US" sz="1700" dirty="0"/>
              <a:t>Save 3-6 months expenses</a:t>
            </a:r>
          </a:p>
          <a:p>
            <a:endParaRPr lang="en-US" sz="1700" dirty="0"/>
          </a:p>
        </p:txBody>
      </p:sp>
      <p:sp>
        <p:nvSpPr>
          <p:cNvPr id="4" name="Footer Placeholder 3">
            <a:extLst>
              <a:ext uri="{FF2B5EF4-FFF2-40B4-BE49-F238E27FC236}">
                <a16:creationId xmlns:a16="http://schemas.microsoft.com/office/drawing/2014/main" id="{3F1E6AD4-9078-AB6E-97D7-9CB4B9352CE9}"/>
              </a:ext>
            </a:extLst>
          </p:cNvPr>
          <p:cNvSpPr>
            <a:spLocks noGrp="1"/>
          </p:cNvSpPr>
          <p:nvPr>
            <p:ph type="ftr" sz="quarter" idx="11"/>
          </p:nvPr>
        </p:nvSpPr>
        <p:spPr/>
        <p:txBody>
          <a:bodyPr/>
          <a:lstStyle/>
          <a:p>
            <a:r>
              <a:rPr lang="en-US"/>
              <a:t>© Thriving Solo dba ChristiGamesLLC.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Left Panel"/>
          <p:cNvSpPr/>
          <p:nvPr/>
        </p:nvSpPr>
        <p:spPr>
          <a:xfrm>
            <a:off x="0" y="0"/>
            <a:ext cx="3429000" cy="6858000"/>
          </a:xfrm>
          <a:prstGeom prst="rect">
            <a:avLst/>
          </a:prstGeom>
          <a:solidFill>
            <a:srgbClr val="1F497D"/>
          </a:solidFill>
          <a:ln>
            <a:noFill/>
          </a:ln>
        </p:spPr>
        <p:txBody>
          <a:bodyPr rtlCol="0" anchor="ctr"/>
          <a:lstStyle/>
          <a:p>
            <a:pPr algn="ctr"/>
            <a:endParaRPr lang="en-US"/>
          </a:p>
        </p:txBody>
      </p:sp>
      <p:sp>
        <p:nvSpPr>
          <p:cNvPr id="9" name="Accent Bar"/>
          <p:cNvSpPr/>
          <p:nvPr/>
        </p:nvSpPr>
        <p:spPr>
          <a:xfrm>
            <a:off x="335280" y="2360000"/>
            <a:ext cx="685800" cy="64008"/>
          </a:xfrm>
          <a:prstGeom prst="rect">
            <a:avLst/>
          </a:prstGeom>
          <a:solidFill>
            <a:srgbClr val="F79646"/>
          </a:solidFill>
          <a:ln>
            <a:noFill/>
          </a:ln>
        </p:spPr>
        <p:txBody>
          <a:bodyPr rtlCol="0" anchor="ctr"/>
          <a:lstStyle/>
          <a:p>
            <a:pPr algn="ctr"/>
            <a:endParaRPr lang="en-US"/>
          </a:p>
        </p:txBody>
      </p:sp>
      <p:sp>
        <p:nvSpPr>
          <p:cNvPr id="2" name="Title"/>
          <p:cNvSpPr>
            <a:spLocks noGrp="1"/>
          </p:cNvSpPr>
          <p:nvPr>
            <p:ph type="title"/>
          </p:nvPr>
        </p:nvSpPr>
        <p:spPr>
          <a:xfrm>
            <a:off x="335280" y="640080"/>
            <a:ext cx="2789000" cy="1600000"/>
          </a:xfrm>
        </p:spPr>
        <p:txBody>
          <a:bodyPr vert="horz" lIns="0" tIns="45720" rIns="0" bIns="45720" rtlCol="0" anchor="b">
            <a:normAutofit/>
          </a:bodyPr>
          <a:lstStyle/>
          <a:p>
            <a:pPr algn="l">
              <a:lnSpc>
                <a:spcPct val="95000"/>
              </a:lnSpc>
            </a:pPr>
            <a:r>
              <a:rPr lang="en-US" sz="3600" b="1" kern="1200">
                <a:solidFill>
                  <a:schemeClr val="bg1"/>
                </a:solidFill>
                <a:latin typeface="+mj-lt"/>
              </a:rPr>
              <a:t>What Is a Credit Score?</a:t>
            </a:r>
          </a:p>
        </p:txBody>
      </p:sp>
      <p:sp>
        <p:nvSpPr>
          <p:cNvPr id="10" name="Left Body"/>
          <p:cNvSpPr/>
          <p:nvPr/>
        </p:nvSpPr>
        <p:spPr>
          <a:xfrm>
            <a:off x="335280" y="2560000"/>
            <a:ext cx="2789000" cy="3600000"/>
          </a:xfrm>
          <a:prstGeom prst="rect">
            <a:avLst/>
          </a:prstGeom>
          <a:noFill/>
        </p:spPr>
        <p:txBody>
          <a:bodyPr vert="horz" lIns="0" tIns="45720" rIns="0" bIns="45720" rtlCol="0" anchor="t">
            <a:normAutofit/>
          </a:bodyPr>
          <a:lstStyle/>
          <a:p>
            <a:pPr algn="l">
              <a:lnSpc>
                <a:spcPct val="108000"/>
              </a:lnSpc>
              <a:spcAft>
                <a:spcPts val="1000"/>
              </a:spcAft>
            </a:pPr>
            <a:r>
              <a:rPr lang="en-US" sz="1500" kern="1200">
                <a:solidFill>
                  <a:schemeClr val="bg1"/>
                </a:solidFill>
                <a:latin typeface="+mn-lt"/>
              </a:rPr>
              <a:t>A credit score helps lenders evaluate how likely you are to repay debt.</a:t>
            </a:r>
          </a:p>
          <a:p>
            <a:pPr algn="l">
              <a:lnSpc>
                <a:spcPct val="108000"/>
              </a:lnSpc>
            </a:pPr>
            <a:r>
              <a:rPr lang="en-US" sz="1500" kern="1200">
                <a:solidFill>
                  <a:srgbClr val="C9D6E8"/>
                </a:solidFill>
                <a:latin typeface="+mn-lt"/>
              </a:rPr>
              <a:t>It can determine whether you qualify for a mortgage or car loan—and how much that borrowing will cost you over time.</a:t>
            </a:r>
          </a:p>
        </p:txBody>
      </p:sp>
      <p:sp>
        <p:nvSpPr>
          <p:cNvPr id="11" name="Right Heading"/>
          <p:cNvSpPr/>
          <p:nvPr/>
        </p:nvSpPr>
        <p:spPr>
          <a:xfrm>
            <a:off x="3800000" y="600080"/>
            <a:ext cx="5040000" cy="900000"/>
          </a:xfrm>
          <a:prstGeom prst="rect">
            <a:avLst/>
          </a:prstGeom>
          <a:noFill/>
        </p:spPr>
        <p:txBody>
          <a:bodyPr vert="horz" lIns="0" tIns="45720" rIns="0" bIns="0" rtlCol="0" anchor="b">
            <a:normAutofit/>
          </a:bodyPr>
          <a:lstStyle/>
          <a:p>
            <a:pPr algn="l">
              <a:lnSpc>
                <a:spcPct val="100000"/>
              </a:lnSpc>
            </a:pPr>
            <a:r>
              <a:rPr lang="en-US" sz="2200" b="1" kern="1200">
                <a:solidFill>
                  <a:srgbClr val="1F497D"/>
                </a:solidFill>
                <a:latin typeface="+mj-lt"/>
              </a:rPr>
              <a:t>FICO</a:t>
            </a:r>
            <a:r>
              <a:rPr lang="en-US" sz="1300" b="1" kern="1200" baseline="30000">
                <a:solidFill>
                  <a:srgbClr val="1F497D"/>
                </a:solidFill>
                <a:latin typeface="+mj-lt"/>
              </a:rPr>
              <a:t>®</a:t>
            </a:r>
            <a:r>
              <a:rPr lang="en-US" sz="2200" b="1" kern="1200">
                <a:solidFill>
                  <a:srgbClr val="1F497D"/>
                </a:solidFill>
                <a:latin typeface="+mj-lt"/>
              </a:rPr>
              <a:t> scores range from 300 to 850</a:t>
            </a:r>
          </a:p>
        </p:txBody>
      </p:sp>
      <p:sp>
        <p:nvSpPr>
          <p:cNvPr id="20" name="Seg1"/>
          <p:cNvSpPr/>
          <p:nvPr/>
        </p:nvSpPr>
        <p:spPr>
          <a:xfrm>
            <a:off x="3800000" y="1760000"/>
            <a:ext cx="1000000" cy="540000"/>
          </a:xfrm>
          <a:prstGeom prst="rect">
            <a:avLst/>
          </a:prstGeom>
          <a:solidFill>
            <a:srgbClr val="C0504D"/>
          </a:solidFill>
          <a:ln>
            <a:noFill/>
          </a:ln>
        </p:spPr>
        <p:txBody>
          <a:bodyPr rtlCol="0" anchor="ctr"/>
          <a:lstStyle/>
          <a:p>
            <a:pPr algn="ctr"/>
            <a:endParaRPr lang="en-US"/>
          </a:p>
        </p:txBody>
      </p:sp>
      <p:sp>
        <p:nvSpPr>
          <p:cNvPr id="21" name="Seg2"/>
          <p:cNvSpPr/>
          <p:nvPr/>
        </p:nvSpPr>
        <p:spPr>
          <a:xfrm>
            <a:off x="4800000" y="1760000"/>
            <a:ext cx="1000000" cy="540000"/>
          </a:xfrm>
          <a:prstGeom prst="rect">
            <a:avLst/>
          </a:prstGeom>
          <a:solidFill>
            <a:srgbClr val="F79646"/>
          </a:solidFill>
          <a:ln>
            <a:noFill/>
          </a:ln>
        </p:spPr>
        <p:txBody>
          <a:bodyPr rtlCol="0" anchor="ctr"/>
          <a:lstStyle/>
          <a:p>
            <a:pPr algn="ctr"/>
            <a:endParaRPr lang="en-US"/>
          </a:p>
        </p:txBody>
      </p:sp>
      <p:sp>
        <p:nvSpPr>
          <p:cNvPr id="22" name="Seg3"/>
          <p:cNvSpPr/>
          <p:nvPr/>
        </p:nvSpPr>
        <p:spPr>
          <a:xfrm>
            <a:off x="5800000" y="1760000"/>
            <a:ext cx="1000000" cy="540000"/>
          </a:xfrm>
          <a:prstGeom prst="rect">
            <a:avLst/>
          </a:prstGeom>
          <a:solidFill>
            <a:srgbClr val="E8B53D"/>
          </a:solidFill>
          <a:ln>
            <a:noFill/>
          </a:ln>
        </p:spPr>
        <p:txBody>
          <a:bodyPr rtlCol="0" anchor="ctr"/>
          <a:lstStyle/>
          <a:p>
            <a:pPr algn="ctr"/>
            <a:endParaRPr lang="en-US"/>
          </a:p>
        </p:txBody>
      </p:sp>
      <p:sp>
        <p:nvSpPr>
          <p:cNvPr id="23" name="Seg4"/>
          <p:cNvSpPr/>
          <p:nvPr/>
        </p:nvSpPr>
        <p:spPr>
          <a:xfrm>
            <a:off x="6800000" y="1760000"/>
            <a:ext cx="1000000" cy="540000"/>
          </a:xfrm>
          <a:prstGeom prst="rect">
            <a:avLst/>
          </a:prstGeom>
          <a:solidFill>
            <a:srgbClr val="9BBB59"/>
          </a:solidFill>
          <a:ln>
            <a:noFill/>
          </a:ln>
        </p:spPr>
        <p:txBody>
          <a:bodyPr rtlCol="0" anchor="ctr"/>
          <a:lstStyle/>
          <a:p>
            <a:pPr algn="ctr"/>
            <a:endParaRPr lang="en-US"/>
          </a:p>
        </p:txBody>
      </p:sp>
      <p:sp>
        <p:nvSpPr>
          <p:cNvPr id="24" name="Seg5"/>
          <p:cNvSpPr/>
          <p:nvPr/>
        </p:nvSpPr>
        <p:spPr>
          <a:xfrm>
            <a:off x="7800000" y="1760000"/>
            <a:ext cx="1000000" cy="540000"/>
          </a:xfrm>
          <a:prstGeom prst="rect">
            <a:avLst/>
          </a:prstGeom>
          <a:solidFill>
            <a:srgbClr val="4F9E54"/>
          </a:solidFill>
          <a:ln>
            <a:noFill/>
          </a:ln>
        </p:spPr>
        <p:txBody>
          <a:bodyPr rtlCol="0" anchor="ctr"/>
          <a:lstStyle/>
          <a:p>
            <a:pPr algn="ctr"/>
            <a:endParaRPr lang="en-US"/>
          </a:p>
        </p:txBody>
      </p:sp>
      <p:sp>
        <p:nvSpPr>
          <p:cNvPr id="30" name="Lbl1"/>
          <p:cNvSpPr/>
          <p:nvPr/>
        </p:nvSpPr>
        <p:spPr>
          <a:xfrm>
            <a:off x="3800000" y="2330000"/>
            <a:ext cx="1000000" cy="560000"/>
          </a:xfrm>
          <a:prstGeom prst="rect">
            <a:avLst/>
          </a:prstGeom>
          <a:noFill/>
        </p:spPr>
        <p:txBody>
          <a:bodyPr vert="horz" lIns="9144" tIns="9144" rIns="9144" bIns="9144" rtlCol="0" anchor="t"/>
          <a:lstStyle/>
          <a:p>
            <a:pPr algn="ctr">
              <a:lnSpc>
                <a:spcPct val="100000"/>
              </a:lnSpc>
            </a:pPr>
            <a:r>
              <a:rPr lang="en-US" sz="1000" b="1" kern="1200">
                <a:solidFill>
                  <a:schemeClr val="tx1"/>
                </a:solidFill>
                <a:latin typeface="+mn-lt"/>
              </a:rPr>
              <a:t>Poor</a:t>
            </a:r>
          </a:p>
          <a:p>
            <a:pPr algn="ctr">
              <a:lnSpc>
                <a:spcPct val="100000"/>
              </a:lnSpc>
            </a:pPr>
            <a:r>
              <a:rPr lang="en-US" sz="900" kern="1200">
                <a:solidFill>
                  <a:schemeClr val="tx1">
                    <a:lumMod val="65000"/>
                    <a:lumOff val="35000"/>
                  </a:schemeClr>
                </a:solidFill>
                <a:latin typeface="+mn-lt"/>
              </a:rPr>
              <a:t>300–579</a:t>
            </a:r>
          </a:p>
        </p:txBody>
      </p:sp>
      <p:sp>
        <p:nvSpPr>
          <p:cNvPr id="31" name="Lbl2"/>
          <p:cNvSpPr/>
          <p:nvPr/>
        </p:nvSpPr>
        <p:spPr>
          <a:xfrm>
            <a:off x="4800000" y="2330000"/>
            <a:ext cx="1000000" cy="560000"/>
          </a:xfrm>
          <a:prstGeom prst="rect">
            <a:avLst/>
          </a:prstGeom>
          <a:noFill/>
        </p:spPr>
        <p:txBody>
          <a:bodyPr vert="horz" lIns="9144" tIns="9144" rIns="9144" bIns="9144" rtlCol="0" anchor="t"/>
          <a:lstStyle/>
          <a:p>
            <a:pPr algn="ctr">
              <a:lnSpc>
                <a:spcPct val="100000"/>
              </a:lnSpc>
            </a:pPr>
            <a:r>
              <a:rPr lang="en-US" sz="1000" b="1" kern="1200">
                <a:solidFill>
                  <a:schemeClr val="tx1"/>
                </a:solidFill>
                <a:latin typeface="+mn-lt"/>
              </a:rPr>
              <a:t>Fair</a:t>
            </a:r>
          </a:p>
          <a:p>
            <a:pPr algn="ctr">
              <a:lnSpc>
                <a:spcPct val="100000"/>
              </a:lnSpc>
            </a:pPr>
            <a:r>
              <a:rPr lang="en-US" sz="900" kern="1200">
                <a:solidFill>
                  <a:schemeClr val="tx1">
                    <a:lumMod val="65000"/>
                    <a:lumOff val="35000"/>
                  </a:schemeClr>
                </a:solidFill>
                <a:latin typeface="+mn-lt"/>
              </a:rPr>
              <a:t>580–669</a:t>
            </a:r>
          </a:p>
        </p:txBody>
      </p:sp>
      <p:sp>
        <p:nvSpPr>
          <p:cNvPr id="32" name="Lbl3"/>
          <p:cNvSpPr/>
          <p:nvPr/>
        </p:nvSpPr>
        <p:spPr>
          <a:xfrm>
            <a:off x="5800000" y="2330000"/>
            <a:ext cx="1000000" cy="560000"/>
          </a:xfrm>
          <a:prstGeom prst="rect">
            <a:avLst/>
          </a:prstGeom>
          <a:noFill/>
        </p:spPr>
        <p:txBody>
          <a:bodyPr vert="horz" lIns="9144" tIns="9144" rIns="9144" bIns="9144" rtlCol="0" anchor="t"/>
          <a:lstStyle/>
          <a:p>
            <a:pPr algn="ctr">
              <a:lnSpc>
                <a:spcPct val="100000"/>
              </a:lnSpc>
            </a:pPr>
            <a:r>
              <a:rPr lang="en-US" sz="1000" b="1" kern="1200">
                <a:solidFill>
                  <a:schemeClr val="tx1"/>
                </a:solidFill>
                <a:latin typeface="+mn-lt"/>
              </a:rPr>
              <a:t>Good</a:t>
            </a:r>
          </a:p>
          <a:p>
            <a:pPr algn="ctr">
              <a:lnSpc>
                <a:spcPct val="100000"/>
              </a:lnSpc>
            </a:pPr>
            <a:r>
              <a:rPr lang="en-US" sz="900" kern="1200">
                <a:solidFill>
                  <a:schemeClr val="tx1">
                    <a:lumMod val="65000"/>
                    <a:lumOff val="35000"/>
                  </a:schemeClr>
                </a:solidFill>
                <a:latin typeface="+mn-lt"/>
              </a:rPr>
              <a:t>670–739</a:t>
            </a:r>
          </a:p>
        </p:txBody>
      </p:sp>
      <p:sp>
        <p:nvSpPr>
          <p:cNvPr id="33" name="Lbl4"/>
          <p:cNvSpPr/>
          <p:nvPr/>
        </p:nvSpPr>
        <p:spPr>
          <a:xfrm>
            <a:off x="6800000" y="2330000"/>
            <a:ext cx="1000000" cy="560000"/>
          </a:xfrm>
          <a:prstGeom prst="rect">
            <a:avLst/>
          </a:prstGeom>
          <a:noFill/>
        </p:spPr>
        <p:txBody>
          <a:bodyPr vert="horz" lIns="9144" tIns="9144" rIns="9144" bIns="9144" rtlCol="0" anchor="t"/>
          <a:lstStyle/>
          <a:p>
            <a:pPr algn="ctr">
              <a:lnSpc>
                <a:spcPct val="100000"/>
              </a:lnSpc>
            </a:pPr>
            <a:r>
              <a:rPr lang="en-US" sz="1000" b="1" kern="1200">
                <a:solidFill>
                  <a:schemeClr val="tx1"/>
                </a:solidFill>
                <a:latin typeface="+mn-lt"/>
              </a:rPr>
              <a:t>Very Good</a:t>
            </a:r>
          </a:p>
          <a:p>
            <a:pPr algn="ctr">
              <a:lnSpc>
                <a:spcPct val="100000"/>
              </a:lnSpc>
            </a:pPr>
            <a:r>
              <a:rPr lang="en-US" sz="900" kern="1200">
                <a:solidFill>
                  <a:schemeClr val="tx1">
                    <a:lumMod val="65000"/>
                    <a:lumOff val="35000"/>
                  </a:schemeClr>
                </a:solidFill>
                <a:latin typeface="+mn-lt"/>
              </a:rPr>
              <a:t>740–799</a:t>
            </a:r>
          </a:p>
        </p:txBody>
      </p:sp>
      <p:sp>
        <p:nvSpPr>
          <p:cNvPr id="34" name="Lbl5"/>
          <p:cNvSpPr/>
          <p:nvPr/>
        </p:nvSpPr>
        <p:spPr>
          <a:xfrm>
            <a:off x="7800000" y="2330000"/>
            <a:ext cx="1000000" cy="560000"/>
          </a:xfrm>
          <a:prstGeom prst="rect">
            <a:avLst/>
          </a:prstGeom>
          <a:noFill/>
        </p:spPr>
        <p:txBody>
          <a:bodyPr vert="horz" lIns="9144" tIns="9144" rIns="9144" bIns="9144" rtlCol="0" anchor="t"/>
          <a:lstStyle/>
          <a:p>
            <a:pPr algn="ctr">
              <a:lnSpc>
                <a:spcPct val="100000"/>
              </a:lnSpc>
            </a:pPr>
            <a:r>
              <a:rPr lang="en-US" sz="1000" b="1" kern="1200">
                <a:solidFill>
                  <a:schemeClr val="tx1"/>
                </a:solidFill>
                <a:latin typeface="+mn-lt"/>
              </a:rPr>
              <a:t>Exceptional</a:t>
            </a:r>
          </a:p>
          <a:p>
            <a:pPr algn="ctr">
              <a:lnSpc>
                <a:spcPct val="100000"/>
              </a:lnSpc>
            </a:pPr>
            <a:r>
              <a:rPr lang="en-US" sz="900" kern="1200">
                <a:solidFill>
                  <a:schemeClr val="tx1">
                    <a:lumMod val="65000"/>
                    <a:lumOff val="35000"/>
                  </a:schemeClr>
                </a:solidFill>
                <a:latin typeface="+mn-lt"/>
              </a:rPr>
              <a:t>800–850</a:t>
            </a:r>
          </a:p>
        </p:txBody>
      </p:sp>
      <p:sp>
        <p:nvSpPr>
          <p:cNvPr id="40" name="Card1"/>
          <p:cNvSpPr/>
          <p:nvPr/>
        </p:nvSpPr>
        <p:spPr>
          <a:xfrm>
            <a:off x="3800000" y="3450000"/>
            <a:ext cx="2400000" cy="1080000"/>
          </a:xfrm>
          <a:prstGeom prst="roundRect">
            <a:avLst>
              <a:gd name="adj" fmla="val 8000"/>
            </a:avLst>
          </a:prstGeom>
          <a:solidFill>
            <a:srgbClr val="EEECE1"/>
          </a:solidFill>
          <a:ln>
            <a:noFill/>
          </a:ln>
        </p:spPr>
        <p:txBody>
          <a:bodyPr vert="horz" lIns="137160" tIns="91440" rIns="137160" bIns="91440" rtlCol="0" anchor="ctr"/>
          <a:lstStyle/>
          <a:p>
            <a:pPr algn="l">
              <a:lnSpc>
                <a:spcPct val="100000"/>
              </a:lnSpc>
            </a:pPr>
            <a:r>
              <a:rPr lang="en-US" sz="3200" b="1" kern="1200">
                <a:solidFill>
                  <a:srgbClr val="1F497D"/>
                </a:solidFill>
                <a:latin typeface="+mj-lt"/>
              </a:rPr>
              <a:t>718</a:t>
            </a:r>
          </a:p>
          <a:p>
            <a:pPr algn="l">
              <a:lnSpc>
                <a:spcPct val="100000"/>
              </a:lnSpc>
            </a:pPr>
            <a:r>
              <a:rPr lang="en-US" sz="1200" kern="1200">
                <a:solidFill>
                  <a:schemeClr val="tx1"/>
                </a:solidFill>
                <a:latin typeface="+mn-lt"/>
              </a:rPr>
              <a:t>Average U.S. credit score</a:t>
            </a:r>
          </a:p>
        </p:txBody>
      </p:sp>
      <p:sp>
        <p:nvSpPr>
          <p:cNvPr id="41" name="Card2"/>
          <p:cNvSpPr/>
          <p:nvPr/>
        </p:nvSpPr>
        <p:spPr>
          <a:xfrm>
            <a:off x="6400000" y="3450000"/>
            <a:ext cx="2400000" cy="1080000"/>
          </a:xfrm>
          <a:prstGeom prst="roundRect">
            <a:avLst>
              <a:gd name="adj" fmla="val 8000"/>
            </a:avLst>
          </a:prstGeom>
          <a:solidFill>
            <a:srgbClr val="1F497D"/>
          </a:solidFill>
          <a:ln>
            <a:noFill/>
          </a:ln>
        </p:spPr>
        <p:txBody>
          <a:bodyPr vert="horz" lIns="137160" tIns="91440" rIns="137160" bIns="91440" rtlCol="0" anchor="ctr"/>
          <a:lstStyle/>
          <a:p>
            <a:pPr algn="l">
              <a:lnSpc>
                <a:spcPct val="100000"/>
              </a:lnSpc>
            </a:pPr>
            <a:r>
              <a:rPr lang="en-US" sz="3200" b="1" kern="1200">
                <a:solidFill>
                  <a:srgbClr val="9BBB59"/>
                </a:solidFill>
                <a:latin typeface="+mj-lt"/>
              </a:rPr>
              <a:t>760+</a:t>
            </a:r>
          </a:p>
          <a:p>
            <a:pPr algn="l">
              <a:lnSpc>
                <a:spcPct val="100000"/>
              </a:lnSpc>
            </a:pPr>
            <a:r>
              <a:rPr lang="en-US" sz="1200" kern="1200">
                <a:solidFill>
                  <a:schemeClr val="bg1"/>
                </a:solidFill>
                <a:latin typeface="+mn-lt"/>
              </a:rPr>
              <a:t>Usually earns the best rates</a:t>
            </a:r>
          </a:p>
        </p:txBody>
      </p:sp>
      <p:sp>
        <p:nvSpPr>
          <p:cNvPr id="42" name="Bottom Note"/>
          <p:cNvSpPr/>
          <p:nvPr/>
        </p:nvSpPr>
        <p:spPr>
          <a:xfrm>
            <a:off x="3800000" y="4860000"/>
            <a:ext cx="5000000" cy="1100000"/>
          </a:xfrm>
          <a:prstGeom prst="rect">
            <a:avLst/>
          </a:prstGeom>
          <a:noFill/>
        </p:spPr>
        <p:txBody>
          <a:bodyPr vert="horz" lIns="0" tIns="45720" rIns="0" bIns="45720" rtlCol="0" anchor="t">
            <a:normAutofit/>
          </a:bodyPr>
          <a:lstStyle/>
          <a:p>
            <a:pPr algn="l">
              <a:lnSpc>
                <a:spcPct val="108000"/>
              </a:lnSpc>
            </a:pPr>
            <a:r>
              <a:rPr lang="en-US" sz="1400" i="1" kern="1200">
                <a:solidFill>
                  <a:schemeClr val="tx1">
                    <a:lumMod val="75000"/>
                    <a:lumOff val="25000"/>
                  </a:schemeClr>
                </a:solidFill>
                <a:latin typeface="+mn-lt"/>
              </a:rPr>
              <a:t>The right score can be the difference between getting a loan or not—and can translate into paying, or saving, thousands of dollars over time.</a:t>
            </a:r>
          </a:p>
        </p:txBody>
      </p:sp>
      <p:sp>
        <p:nvSpPr>
          <p:cNvPr id="3" name="Footer Placeholder 2">
            <a:extLst>
              <a:ext uri="{FF2B5EF4-FFF2-40B4-BE49-F238E27FC236}">
                <a16:creationId xmlns:a16="http://schemas.microsoft.com/office/drawing/2014/main" id="{C90BA0CC-B253-D692-3923-5A9FED8BA9F6}"/>
              </a:ext>
            </a:extLst>
          </p:cNvPr>
          <p:cNvSpPr>
            <a:spLocks noGrp="1"/>
          </p:cNvSpPr>
          <p:nvPr>
            <p:ph type="ftr" sz="quarter" idx="11"/>
          </p:nvPr>
        </p:nvSpPr>
        <p:spPr/>
        <p:txBody>
          <a:bodyPr/>
          <a:lstStyle/>
          <a:p>
            <a:r>
              <a:rPr lang="en-US"/>
              <a:t>© Thriving Solo dba ChristiGamesLLC. All Rights 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Accent Bar"/>
          <p:cNvSpPr/>
          <p:nvPr/>
        </p:nvSpPr>
        <p:spPr>
          <a:xfrm>
            <a:off x="457200" y="601080"/>
            <a:ext cx="685800" cy="64008"/>
          </a:xfrm>
          <a:prstGeom prst="rect">
            <a:avLst/>
          </a:prstGeom>
          <a:solidFill>
            <a:srgbClr val="F79646"/>
          </a:solidFill>
          <a:ln>
            <a:noFill/>
          </a:ln>
        </p:spPr>
        <p:txBody>
          <a:bodyPr rtlCol="0" anchor="ctr"/>
          <a:lstStyle/>
          <a:p>
            <a:pPr algn="ctr"/>
            <a:endParaRPr lang="en-US"/>
          </a:p>
        </p:txBody>
      </p:sp>
      <p:sp>
        <p:nvSpPr>
          <p:cNvPr id="2" name="Title"/>
          <p:cNvSpPr>
            <a:spLocks noGrp="1"/>
          </p:cNvSpPr>
          <p:nvPr>
            <p:ph type="title"/>
          </p:nvPr>
        </p:nvSpPr>
        <p:spPr>
          <a:xfrm>
            <a:off x="457200" y="760080"/>
            <a:ext cx="8229600" cy="700000"/>
          </a:xfrm>
        </p:spPr>
        <p:txBody>
          <a:bodyPr vert="horz" lIns="0" tIns="0" rIns="0" bIns="0" rtlCol="0" anchor="t">
            <a:normAutofit/>
          </a:bodyPr>
          <a:lstStyle/>
          <a:p>
            <a:pPr algn="l">
              <a:lnSpc>
                <a:spcPct val="100000"/>
              </a:lnSpc>
            </a:pPr>
            <a:r>
              <a:rPr lang="en-US" sz="3600" b="1" kern="1200">
                <a:solidFill>
                  <a:srgbClr val="1F497D"/>
                </a:solidFill>
                <a:latin typeface="+mj-lt"/>
              </a:rPr>
              <a:t>What Your Credit Score Is Based On</a:t>
            </a:r>
          </a:p>
        </p:txBody>
      </p:sp>
      <p:sp>
        <p:nvSpPr>
          <p:cNvPr id="10" name="Subtitle"/>
          <p:cNvSpPr/>
          <p:nvPr/>
        </p:nvSpPr>
        <p:spPr>
          <a:xfrm>
            <a:off x="457200" y="1480000"/>
            <a:ext cx="8229600" cy="460000"/>
          </a:xfrm>
          <a:prstGeom prst="rect">
            <a:avLst/>
          </a:prstGeom>
          <a:noFill/>
        </p:spPr>
        <p:txBody>
          <a:bodyPr vert="horz" lIns="0" tIns="0" rIns="0" bIns="0" rtlCol="0" anchor="t">
            <a:normAutofit lnSpcReduction="10000"/>
          </a:bodyPr>
          <a:lstStyle/>
          <a:p>
            <a:pPr algn="l">
              <a:lnSpc>
                <a:spcPct val="104000"/>
              </a:lnSpc>
            </a:pPr>
            <a:r>
              <a:rPr lang="en-US" sz="1500" kern="1200">
                <a:solidFill>
                  <a:schemeClr val="tx1">
                    <a:lumMod val="65000"/>
                    <a:lumOff val="35000"/>
                  </a:schemeClr>
                </a:solidFill>
                <a:latin typeface="+mn-lt"/>
              </a:rPr>
              <a:t>FICO and VantageScore calculate scores a little differently, but in general five factors drive your number. Here are recent FICO weightings:</a:t>
            </a:r>
          </a:p>
        </p:txBody>
      </p:sp>
      <p:sp>
        <p:nvSpPr>
          <p:cNvPr id="100" name="Track1"/>
          <p:cNvSpPr/>
          <p:nvPr/>
        </p:nvSpPr>
        <p:spPr>
          <a:xfrm>
            <a:off x="3450000" y="2110000"/>
            <a:ext cx="3500000" cy="420000"/>
          </a:xfrm>
          <a:prstGeom prst="rect">
            <a:avLst/>
          </a:prstGeom>
          <a:solidFill>
            <a:srgbClr val="EEECE1"/>
          </a:solidFill>
          <a:ln>
            <a:noFill/>
          </a:ln>
        </p:spPr>
        <p:txBody>
          <a:bodyPr rtlCol="0" anchor="ctr"/>
          <a:lstStyle/>
          <a:p>
            <a:pPr algn="ctr"/>
            <a:endParaRPr lang="en-US"/>
          </a:p>
        </p:txBody>
      </p:sp>
      <p:sp>
        <p:nvSpPr>
          <p:cNvPr id="101" name="Bar1"/>
          <p:cNvSpPr/>
          <p:nvPr/>
        </p:nvSpPr>
        <p:spPr>
          <a:xfrm>
            <a:off x="3450000" y="2110000"/>
            <a:ext cx="3500000" cy="420000"/>
          </a:xfrm>
          <a:prstGeom prst="rect">
            <a:avLst/>
          </a:prstGeom>
          <a:solidFill>
            <a:srgbClr val="1F497D"/>
          </a:solidFill>
          <a:ln>
            <a:noFill/>
          </a:ln>
        </p:spPr>
        <p:txBody>
          <a:bodyPr rtlCol="0" anchor="ctr"/>
          <a:lstStyle/>
          <a:p>
            <a:pPr algn="ctr"/>
            <a:endParaRPr lang="en-US"/>
          </a:p>
        </p:txBody>
      </p:sp>
      <p:sp>
        <p:nvSpPr>
          <p:cNvPr id="102" name="FactorLbl1"/>
          <p:cNvSpPr/>
          <p:nvPr/>
        </p:nvSpPr>
        <p:spPr>
          <a:xfrm>
            <a:off x="457200" y="2080000"/>
            <a:ext cx="2900000" cy="480000"/>
          </a:xfrm>
          <a:prstGeom prst="rect">
            <a:avLst/>
          </a:prstGeom>
          <a:noFill/>
        </p:spPr>
        <p:txBody>
          <a:bodyPr vert="horz" lIns="0" tIns="0" rIns="0" bIns="0" rtlCol="0" anchor="ctr"/>
          <a:lstStyle/>
          <a:p>
            <a:pPr algn="l"/>
            <a:r>
              <a:rPr lang="en-US" sz="1500" b="1" kern="1200">
                <a:solidFill>
                  <a:schemeClr val="tx1"/>
                </a:solidFill>
                <a:latin typeface="+mn-lt"/>
              </a:rPr>
              <a:t>Payment history</a:t>
            </a:r>
          </a:p>
        </p:txBody>
      </p:sp>
      <p:sp>
        <p:nvSpPr>
          <p:cNvPr id="103" name="Pct1"/>
          <p:cNvSpPr/>
          <p:nvPr/>
        </p:nvSpPr>
        <p:spPr>
          <a:xfrm>
            <a:off x="7050000" y="2080000"/>
            <a:ext cx="1300000" cy="480000"/>
          </a:xfrm>
          <a:prstGeom prst="rect">
            <a:avLst/>
          </a:prstGeom>
          <a:noFill/>
        </p:spPr>
        <p:txBody>
          <a:bodyPr vert="horz" lIns="0" tIns="0" rIns="0" bIns="0" rtlCol="0" anchor="ctr"/>
          <a:lstStyle/>
          <a:p>
            <a:pPr algn="l"/>
            <a:r>
              <a:rPr lang="en-US" sz="1800" b="1" kern="1200">
                <a:solidFill>
                  <a:srgbClr val="1F497D"/>
                </a:solidFill>
                <a:latin typeface="+mj-lt"/>
              </a:rPr>
              <a:t>35%</a:t>
            </a:r>
          </a:p>
        </p:txBody>
      </p:sp>
      <p:sp>
        <p:nvSpPr>
          <p:cNvPr id="110" name="Track2"/>
          <p:cNvSpPr/>
          <p:nvPr/>
        </p:nvSpPr>
        <p:spPr>
          <a:xfrm>
            <a:off x="3450000" y="3010000"/>
            <a:ext cx="3500000" cy="420000"/>
          </a:xfrm>
          <a:prstGeom prst="rect">
            <a:avLst/>
          </a:prstGeom>
          <a:solidFill>
            <a:srgbClr val="EEECE1"/>
          </a:solidFill>
          <a:ln>
            <a:noFill/>
          </a:ln>
        </p:spPr>
        <p:txBody>
          <a:bodyPr rtlCol="0" anchor="ctr"/>
          <a:lstStyle/>
          <a:p>
            <a:pPr algn="ctr"/>
            <a:endParaRPr lang="en-US"/>
          </a:p>
        </p:txBody>
      </p:sp>
      <p:sp>
        <p:nvSpPr>
          <p:cNvPr id="111" name="Bar2"/>
          <p:cNvSpPr/>
          <p:nvPr/>
        </p:nvSpPr>
        <p:spPr>
          <a:xfrm>
            <a:off x="3450000" y="3010000"/>
            <a:ext cx="3000000" cy="420000"/>
          </a:xfrm>
          <a:prstGeom prst="rect">
            <a:avLst/>
          </a:prstGeom>
          <a:solidFill>
            <a:srgbClr val="4F81BD"/>
          </a:solidFill>
          <a:ln>
            <a:noFill/>
          </a:ln>
        </p:spPr>
        <p:txBody>
          <a:bodyPr rtlCol="0" anchor="ctr"/>
          <a:lstStyle/>
          <a:p>
            <a:pPr algn="ctr"/>
            <a:endParaRPr lang="en-US"/>
          </a:p>
        </p:txBody>
      </p:sp>
      <p:sp>
        <p:nvSpPr>
          <p:cNvPr id="112" name="FactorLbl2"/>
          <p:cNvSpPr/>
          <p:nvPr/>
        </p:nvSpPr>
        <p:spPr>
          <a:xfrm>
            <a:off x="457200" y="2980000"/>
            <a:ext cx="2900000" cy="480000"/>
          </a:xfrm>
          <a:prstGeom prst="rect">
            <a:avLst/>
          </a:prstGeom>
          <a:noFill/>
        </p:spPr>
        <p:txBody>
          <a:bodyPr vert="horz" lIns="0" tIns="0" rIns="0" bIns="0" rtlCol="0" anchor="ctr"/>
          <a:lstStyle/>
          <a:p>
            <a:pPr algn="l"/>
            <a:r>
              <a:rPr lang="en-US" sz="1500" b="1" kern="1200">
                <a:solidFill>
                  <a:schemeClr val="tx1"/>
                </a:solidFill>
                <a:latin typeface="+mn-lt"/>
              </a:rPr>
              <a:t>Amounts owed</a:t>
            </a:r>
          </a:p>
        </p:txBody>
      </p:sp>
      <p:sp>
        <p:nvSpPr>
          <p:cNvPr id="113" name="Pct2"/>
          <p:cNvSpPr/>
          <p:nvPr/>
        </p:nvSpPr>
        <p:spPr>
          <a:xfrm>
            <a:off x="6550000" y="2980000"/>
            <a:ext cx="1300000" cy="480000"/>
          </a:xfrm>
          <a:prstGeom prst="rect">
            <a:avLst/>
          </a:prstGeom>
          <a:noFill/>
        </p:spPr>
        <p:txBody>
          <a:bodyPr vert="horz" lIns="0" tIns="0" rIns="0" bIns="0" rtlCol="0" anchor="ctr"/>
          <a:lstStyle/>
          <a:p>
            <a:pPr algn="l"/>
            <a:r>
              <a:rPr lang="en-US" sz="1800" b="1" kern="1200">
                <a:solidFill>
                  <a:srgbClr val="1F497D"/>
                </a:solidFill>
                <a:latin typeface="+mj-lt"/>
              </a:rPr>
              <a:t>30%</a:t>
            </a:r>
          </a:p>
        </p:txBody>
      </p:sp>
      <p:sp>
        <p:nvSpPr>
          <p:cNvPr id="120" name="Track3"/>
          <p:cNvSpPr/>
          <p:nvPr/>
        </p:nvSpPr>
        <p:spPr>
          <a:xfrm>
            <a:off x="3450000" y="3910000"/>
            <a:ext cx="3500000" cy="420000"/>
          </a:xfrm>
          <a:prstGeom prst="rect">
            <a:avLst/>
          </a:prstGeom>
          <a:solidFill>
            <a:srgbClr val="EEECE1"/>
          </a:solidFill>
          <a:ln>
            <a:noFill/>
          </a:ln>
        </p:spPr>
        <p:txBody>
          <a:bodyPr rtlCol="0" anchor="ctr"/>
          <a:lstStyle/>
          <a:p>
            <a:pPr algn="ctr"/>
            <a:endParaRPr lang="en-US"/>
          </a:p>
        </p:txBody>
      </p:sp>
      <p:sp>
        <p:nvSpPr>
          <p:cNvPr id="121" name="Bar3"/>
          <p:cNvSpPr/>
          <p:nvPr/>
        </p:nvSpPr>
        <p:spPr>
          <a:xfrm>
            <a:off x="3450000" y="3910000"/>
            <a:ext cx="1500000" cy="420000"/>
          </a:xfrm>
          <a:prstGeom prst="rect">
            <a:avLst/>
          </a:prstGeom>
          <a:solidFill>
            <a:srgbClr val="4BACC6"/>
          </a:solidFill>
          <a:ln>
            <a:noFill/>
          </a:ln>
        </p:spPr>
        <p:txBody>
          <a:bodyPr rtlCol="0" anchor="ctr"/>
          <a:lstStyle/>
          <a:p>
            <a:pPr algn="ctr"/>
            <a:endParaRPr lang="en-US"/>
          </a:p>
        </p:txBody>
      </p:sp>
      <p:sp>
        <p:nvSpPr>
          <p:cNvPr id="122" name="FactorLbl3"/>
          <p:cNvSpPr/>
          <p:nvPr/>
        </p:nvSpPr>
        <p:spPr>
          <a:xfrm>
            <a:off x="457200" y="3880000"/>
            <a:ext cx="2900000" cy="480000"/>
          </a:xfrm>
          <a:prstGeom prst="rect">
            <a:avLst/>
          </a:prstGeom>
          <a:noFill/>
        </p:spPr>
        <p:txBody>
          <a:bodyPr vert="horz" lIns="0" tIns="0" rIns="0" bIns="0" rtlCol="0" anchor="ctr"/>
          <a:lstStyle/>
          <a:p>
            <a:pPr algn="l"/>
            <a:r>
              <a:rPr lang="en-US" sz="1500" b="1" kern="1200">
                <a:solidFill>
                  <a:schemeClr val="tx1"/>
                </a:solidFill>
                <a:latin typeface="+mn-lt"/>
              </a:rPr>
              <a:t>Length of credit history</a:t>
            </a:r>
          </a:p>
        </p:txBody>
      </p:sp>
      <p:sp>
        <p:nvSpPr>
          <p:cNvPr id="123" name="Pct3"/>
          <p:cNvSpPr/>
          <p:nvPr/>
        </p:nvSpPr>
        <p:spPr>
          <a:xfrm>
            <a:off x="5050000" y="3880000"/>
            <a:ext cx="1300000" cy="480000"/>
          </a:xfrm>
          <a:prstGeom prst="rect">
            <a:avLst/>
          </a:prstGeom>
          <a:noFill/>
        </p:spPr>
        <p:txBody>
          <a:bodyPr vert="horz" lIns="0" tIns="0" rIns="0" bIns="0" rtlCol="0" anchor="ctr"/>
          <a:lstStyle/>
          <a:p>
            <a:pPr algn="l"/>
            <a:r>
              <a:rPr lang="en-US" sz="1800" b="1" kern="1200">
                <a:solidFill>
                  <a:srgbClr val="1F497D"/>
                </a:solidFill>
                <a:latin typeface="+mj-lt"/>
              </a:rPr>
              <a:t>15%</a:t>
            </a:r>
          </a:p>
        </p:txBody>
      </p:sp>
      <p:sp>
        <p:nvSpPr>
          <p:cNvPr id="130" name="Track4"/>
          <p:cNvSpPr/>
          <p:nvPr/>
        </p:nvSpPr>
        <p:spPr>
          <a:xfrm>
            <a:off x="3450000" y="4810000"/>
            <a:ext cx="3500000" cy="420000"/>
          </a:xfrm>
          <a:prstGeom prst="rect">
            <a:avLst/>
          </a:prstGeom>
          <a:solidFill>
            <a:srgbClr val="EEECE1"/>
          </a:solidFill>
          <a:ln>
            <a:noFill/>
          </a:ln>
        </p:spPr>
        <p:txBody>
          <a:bodyPr rtlCol="0" anchor="ctr"/>
          <a:lstStyle/>
          <a:p>
            <a:pPr algn="ctr"/>
            <a:endParaRPr lang="en-US"/>
          </a:p>
        </p:txBody>
      </p:sp>
      <p:sp>
        <p:nvSpPr>
          <p:cNvPr id="131" name="Bar4"/>
          <p:cNvSpPr/>
          <p:nvPr/>
        </p:nvSpPr>
        <p:spPr>
          <a:xfrm>
            <a:off x="3450000" y="4810000"/>
            <a:ext cx="1000000" cy="420000"/>
          </a:xfrm>
          <a:prstGeom prst="rect">
            <a:avLst/>
          </a:prstGeom>
          <a:solidFill>
            <a:srgbClr val="9BBB59"/>
          </a:solidFill>
          <a:ln>
            <a:noFill/>
          </a:ln>
        </p:spPr>
        <p:txBody>
          <a:bodyPr rtlCol="0" anchor="ctr"/>
          <a:lstStyle/>
          <a:p>
            <a:pPr algn="ctr"/>
            <a:endParaRPr lang="en-US"/>
          </a:p>
        </p:txBody>
      </p:sp>
      <p:sp>
        <p:nvSpPr>
          <p:cNvPr id="132" name="FactorLbl4"/>
          <p:cNvSpPr/>
          <p:nvPr/>
        </p:nvSpPr>
        <p:spPr>
          <a:xfrm>
            <a:off x="457200" y="4780000"/>
            <a:ext cx="2900000" cy="480000"/>
          </a:xfrm>
          <a:prstGeom prst="rect">
            <a:avLst/>
          </a:prstGeom>
          <a:noFill/>
        </p:spPr>
        <p:txBody>
          <a:bodyPr vert="horz" lIns="0" tIns="0" rIns="0" bIns="0" rtlCol="0" anchor="ctr"/>
          <a:lstStyle/>
          <a:p>
            <a:pPr algn="l"/>
            <a:r>
              <a:rPr lang="en-US" sz="1500" b="1" kern="1200">
                <a:solidFill>
                  <a:schemeClr val="tx1"/>
                </a:solidFill>
                <a:latin typeface="+mn-lt"/>
              </a:rPr>
              <a:t>New credit</a:t>
            </a:r>
          </a:p>
        </p:txBody>
      </p:sp>
      <p:sp>
        <p:nvSpPr>
          <p:cNvPr id="133" name="Pct4"/>
          <p:cNvSpPr/>
          <p:nvPr/>
        </p:nvSpPr>
        <p:spPr>
          <a:xfrm>
            <a:off x="4550000" y="4780000"/>
            <a:ext cx="1300000" cy="480000"/>
          </a:xfrm>
          <a:prstGeom prst="rect">
            <a:avLst/>
          </a:prstGeom>
          <a:noFill/>
        </p:spPr>
        <p:txBody>
          <a:bodyPr vert="horz" lIns="0" tIns="0" rIns="0" bIns="0" rtlCol="0" anchor="ctr"/>
          <a:lstStyle/>
          <a:p>
            <a:pPr algn="l"/>
            <a:r>
              <a:rPr lang="en-US" sz="1800" b="1" kern="1200">
                <a:solidFill>
                  <a:srgbClr val="1F497D"/>
                </a:solidFill>
                <a:latin typeface="+mj-lt"/>
              </a:rPr>
              <a:t>10%</a:t>
            </a:r>
          </a:p>
        </p:txBody>
      </p:sp>
      <p:sp>
        <p:nvSpPr>
          <p:cNvPr id="140" name="Track5"/>
          <p:cNvSpPr/>
          <p:nvPr/>
        </p:nvSpPr>
        <p:spPr>
          <a:xfrm>
            <a:off x="3450000" y="5710000"/>
            <a:ext cx="3500000" cy="420000"/>
          </a:xfrm>
          <a:prstGeom prst="rect">
            <a:avLst/>
          </a:prstGeom>
          <a:solidFill>
            <a:srgbClr val="EEECE1"/>
          </a:solidFill>
          <a:ln>
            <a:noFill/>
          </a:ln>
        </p:spPr>
        <p:txBody>
          <a:bodyPr rtlCol="0" anchor="ctr"/>
          <a:lstStyle/>
          <a:p>
            <a:pPr algn="ctr"/>
            <a:endParaRPr lang="en-US"/>
          </a:p>
        </p:txBody>
      </p:sp>
      <p:sp>
        <p:nvSpPr>
          <p:cNvPr id="141" name="Bar5"/>
          <p:cNvSpPr/>
          <p:nvPr/>
        </p:nvSpPr>
        <p:spPr>
          <a:xfrm>
            <a:off x="3450000" y="5710000"/>
            <a:ext cx="1000000" cy="420000"/>
          </a:xfrm>
          <a:prstGeom prst="rect">
            <a:avLst/>
          </a:prstGeom>
          <a:solidFill>
            <a:srgbClr val="F79646"/>
          </a:solidFill>
          <a:ln>
            <a:noFill/>
          </a:ln>
        </p:spPr>
        <p:txBody>
          <a:bodyPr rtlCol="0" anchor="ctr"/>
          <a:lstStyle/>
          <a:p>
            <a:pPr algn="ctr"/>
            <a:endParaRPr lang="en-US"/>
          </a:p>
        </p:txBody>
      </p:sp>
      <p:sp>
        <p:nvSpPr>
          <p:cNvPr id="142" name="FactorLbl5"/>
          <p:cNvSpPr/>
          <p:nvPr/>
        </p:nvSpPr>
        <p:spPr>
          <a:xfrm>
            <a:off x="457200" y="5680000"/>
            <a:ext cx="2900000" cy="480000"/>
          </a:xfrm>
          <a:prstGeom prst="rect">
            <a:avLst/>
          </a:prstGeom>
          <a:noFill/>
        </p:spPr>
        <p:txBody>
          <a:bodyPr vert="horz" lIns="0" tIns="0" rIns="0" bIns="0" rtlCol="0" anchor="ctr"/>
          <a:lstStyle/>
          <a:p>
            <a:pPr algn="l"/>
            <a:r>
              <a:rPr lang="en-US" sz="1500" b="1" kern="1200">
                <a:solidFill>
                  <a:schemeClr val="tx1"/>
                </a:solidFill>
                <a:latin typeface="+mn-lt"/>
              </a:rPr>
              <a:t>Types of credit used</a:t>
            </a:r>
          </a:p>
        </p:txBody>
      </p:sp>
      <p:sp>
        <p:nvSpPr>
          <p:cNvPr id="143" name="Pct5"/>
          <p:cNvSpPr/>
          <p:nvPr/>
        </p:nvSpPr>
        <p:spPr>
          <a:xfrm>
            <a:off x="4550000" y="5680000"/>
            <a:ext cx="1300000" cy="480000"/>
          </a:xfrm>
          <a:prstGeom prst="rect">
            <a:avLst/>
          </a:prstGeom>
          <a:noFill/>
        </p:spPr>
        <p:txBody>
          <a:bodyPr vert="horz" lIns="0" tIns="0" rIns="0" bIns="0" rtlCol="0" anchor="ctr"/>
          <a:lstStyle/>
          <a:p>
            <a:pPr algn="l"/>
            <a:r>
              <a:rPr lang="en-US" sz="1800" b="1" kern="1200">
                <a:solidFill>
                  <a:srgbClr val="1F497D"/>
                </a:solidFill>
                <a:latin typeface="+mj-lt"/>
              </a:rPr>
              <a:t>10%</a:t>
            </a:r>
          </a:p>
        </p:txBody>
      </p:sp>
      <p:sp>
        <p:nvSpPr>
          <p:cNvPr id="3" name="Footer Placeholder 2">
            <a:extLst>
              <a:ext uri="{FF2B5EF4-FFF2-40B4-BE49-F238E27FC236}">
                <a16:creationId xmlns:a16="http://schemas.microsoft.com/office/drawing/2014/main" id="{8089C03C-FA54-A5CB-5E5F-6889E000F796}"/>
              </a:ext>
            </a:extLst>
          </p:cNvPr>
          <p:cNvSpPr>
            <a:spLocks noGrp="1"/>
          </p:cNvSpPr>
          <p:nvPr>
            <p:ph type="ftr" sz="quarter" idx="11"/>
          </p:nvPr>
        </p:nvSpPr>
        <p:spPr/>
        <p:txBody>
          <a:bodyPr/>
          <a:lstStyle/>
          <a:p>
            <a:r>
              <a:rPr lang="en-US"/>
              <a:t>© Thriving Solo dba ChristiGamesLLC. All Rights Reserved.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Accent Bar"/>
          <p:cNvSpPr/>
          <p:nvPr/>
        </p:nvSpPr>
        <p:spPr>
          <a:xfrm>
            <a:off x="457200" y="561080"/>
            <a:ext cx="685800" cy="64008"/>
          </a:xfrm>
          <a:prstGeom prst="rect">
            <a:avLst/>
          </a:prstGeom>
          <a:solidFill>
            <a:srgbClr val="F79646"/>
          </a:solidFill>
          <a:ln>
            <a:noFill/>
          </a:ln>
        </p:spPr>
        <p:txBody>
          <a:bodyPr rtlCol="0" anchor="ctr"/>
          <a:lstStyle/>
          <a:p>
            <a:pPr algn="ctr"/>
            <a:endParaRPr lang="en-US"/>
          </a:p>
        </p:txBody>
      </p:sp>
      <p:sp>
        <p:nvSpPr>
          <p:cNvPr id="2" name="Title"/>
          <p:cNvSpPr>
            <a:spLocks noGrp="1"/>
          </p:cNvSpPr>
          <p:nvPr>
            <p:ph type="title"/>
          </p:nvPr>
        </p:nvSpPr>
        <p:spPr>
          <a:xfrm>
            <a:off x="457200" y="720080"/>
            <a:ext cx="8229600" cy="640000"/>
          </a:xfrm>
        </p:spPr>
        <p:txBody>
          <a:bodyPr vert="horz" lIns="0" tIns="0" rIns="0" bIns="0" rtlCol="0" anchor="t">
            <a:normAutofit/>
          </a:bodyPr>
          <a:lstStyle/>
          <a:p>
            <a:pPr algn="l">
              <a:lnSpc>
                <a:spcPct val="100000"/>
              </a:lnSpc>
            </a:pPr>
            <a:r>
              <a:rPr lang="en-US" sz="3600" b="1" kern="1200">
                <a:solidFill>
                  <a:srgbClr val="1F497D"/>
                </a:solidFill>
                <a:latin typeface="+mj-lt"/>
              </a:rPr>
              <a:t>7 Ways to Improve Your Credit Score</a:t>
            </a:r>
          </a:p>
        </p:txBody>
      </p:sp>
      <p:sp>
        <p:nvSpPr>
          <p:cNvPr id="10" name="Subtitle"/>
          <p:cNvSpPr/>
          <p:nvPr/>
        </p:nvSpPr>
        <p:spPr>
          <a:xfrm>
            <a:off x="457200" y="1380000"/>
            <a:ext cx="8229600" cy="420000"/>
          </a:xfrm>
          <a:prstGeom prst="rect">
            <a:avLst/>
          </a:prstGeom>
          <a:noFill/>
        </p:spPr>
        <p:txBody>
          <a:bodyPr vert="horz" lIns="0" tIns="0" rIns="0" bIns="0" rtlCol="0" anchor="t">
            <a:normAutofit/>
          </a:bodyPr>
          <a:lstStyle/>
          <a:p>
            <a:pPr algn="l">
              <a:lnSpc>
                <a:spcPct val="104000"/>
              </a:lnSpc>
            </a:pPr>
            <a:r>
              <a:rPr lang="en-US" sz="1400" kern="1200">
                <a:solidFill>
                  <a:schemeClr val="tx1">
                    <a:lumMod val="65000"/>
                    <a:lumOff val="35000"/>
                  </a:schemeClr>
                </a:solidFill>
                <a:latin typeface="+mn-lt"/>
              </a:rPr>
              <a:t>Whether your credit is thin or needs repair, these habits can bring your score up—and keep it there.</a:t>
            </a:r>
          </a:p>
        </p:txBody>
      </p:sp>
      <p:sp>
        <p:nvSpPr>
          <p:cNvPr id="20" name="Badge1"/>
          <p:cNvSpPr/>
          <p:nvPr/>
        </p:nvSpPr>
        <p:spPr>
          <a:xfrm>
            <a:off x="457200" y="2020000"/>
            <a:ext cx="520000" cy="520000"/>
          </a:xfrm>
          <a:prstGeom prst="ellipse">
            <a:avLst/>
          </a:prstGeom>
          <a:solidFill>
            <a:srgbClr val="1F497D"/>
          </a:solidFill>
          <a:ln>
            <a:noFill/>
          </a:ln>
        </p:spPr>
        <p:txBody>
          <a:bodyPr vert="horz" lIns="0" tIns="0" rIns="0" bIns="0" rtlCol="0" anchor="ctr"/>
          <a:lstStyle/>
          <a:p>
            <a:pPr algn="ctr"/>
            <a:r>
              <a:rPr lang="en-US" sz="1600" b="1" kern="1200">
                <a:solidFill>
                  <a:schemeClr val="bg1"/>
                </a:solidFill>
                <a:latin typeface="+mj-lt"/>
              </a:rPr>
              <a:t>1</a:t>
            </a:r>
          </a:p>
        </p:txBody>
      </p:sp>
      <p:sp>
        <p:nvSpPr>
          <p:cNvPr id="21" name="Item1"/>
          <p:cNvSpPr/>
          <p:nvPr/>
        </p:nvSpPr>
        <p:spPr>
          <a:xfrm>
            <a:off x="1107200" y="1980000"/>
            <a:ext cx="3450000" cy="1080000"/>
          </a:xfrm>
          <a:prstGeom prst="rect">
            <a:avLst/>
          </a:prstGeom>
          <a:noFill/>
        </p:spPr>
        <p:txBody>
          <a:bodyPr vert="horz" lIns="0" tIns="0" rIns="0" bIns="0" rtlCol="0" anchor="t"/>
          <a:lstStyle/>
          <a:p>
            <a:pPr algn="l">
              <a:lnSpc>
                <a:spcPct val="100000"/>
              </a:lnSpc>
              <a:spcAft>
                <a:spcPts val="300"/>
              </a:spcAft>
            </a:pPr>
            <a:r>
              <a:rPr lang="en-US" sz="1500" b="1" kern="1200">
                <a:solidFill>
                  <a:srgbClr val="1F497D"/>
                </a:solidFill>
                <a:latin typeface="+mn-lt"/>
              </a:rPr>
              <a:t>Pay your bills on time</a:t>
            </a:r>
          </a:p>
          <a:p>
            <a:pPr algn="l">
              <a:lnSpc>
                <a:spcPct val="104000"/>
              </a:lnSpc>
            </a:pPr>
            <a:r>
              <a:rPr lang="en-US" sz="1150" kern="1200">
                <a:solidFill>
                  <a:schemeClr val="tx1">
                    <a:lumMod val="75000"/>
                    <a:lumOff val="25000"/>
                  </a:schemeClr>
                </a:solidFill>
                <a:latin typeface="+mn-lt"/>
              </a:rPr>
              <a:t>Late or missed payments hurt your score most—automate payments to stay current.</a:t>
            </a:r>
          </a:p>
        </p:txBody>
      </p:sp>
      <p:sp>
        <p:nvSpPr>
          <p:cNvPr id="30" name="Badge2"/>
          <p:cNvSpPr/>
          <p:nvPr/>
        </p:nvSpPr>
        <p:spPr>
          <a:xfrm>
            <a:off x="457200" y="3170000"/>
            <a:ext cx="520000" cy="520000"/>
          </a:xfrm>
          <a:prstGeom prst="ellipse">
            <a:avLst/>
          </a:prstGeom>
          <a:solidFill>
            <a:srgbClr val="1F497D"/>
          </a:solidFill>
          <a:ln>
            <a:noFill/>
          </a:ln>
        </p:spPr>
        <p:txBody>
          <a:bodyPr vert="horz" lIns="0" tIns="0" rIns="0" bIns="0" rtlCol="0" anchor="ctr"/>
          <a:lstStyle/>
          <a:p>
            <a:pPr algn="ctr"/>
            <a:r>
              <a:rPr lang="en-US" sz="1600" b="1" kern="1200">
                <a:solidFill>
                  <a:schemeClr val="bg1"/>
                </a:solidFill>
                <a:latin typeface="+mj-lt"/>
              </a:rPr>
              <a:t>2</a:t>
            </a:r>
          </a:p>
        </p:txBody>
      </p:sp>
      <p:sp>
        <p:nvSpPr>
          <p:cNvPr id="31" name="Item2"/>
          <p:cNvSpPr/>
          <p:nvPr/>
        </p:nvSpPr>
        <p:spPr>
          <a:xfrm>
            <a:off x="1107200" y="3130000"/>
            <a:ext cx="3450000" cy="1080000"/>
          </a:xfrm>
          <a:prstGeom prst="rect">
            <a:avLst/>
          </a:prstGeom>
          <a:noFill/>
        </p:spPr>
        <p:txBody>
          <a:bodyPr vert="horz" lIns="0" tIns="0" rIns="0" bIns="0" rtlCol="0" anchor="t"/>
          <a:lstStyle/>
          <a:p>
            <a:pPr algn="l">
              <a:lnSpc>
                <a:spcPct val="100000"/>
              </a:lnSpc>
              <a:spcAft>
                <a:spcPts val="300"/>
              </a:spcAft>
            </a:pPr>
            <a:r>
              <a:rPr lang="en-US" sz="1500" b="1" kern="1200">
                <a:solidFill>
                  <a:srgbClr val="1F497D"/>
                </a:solidFill>
                <a:latin typeface="+mn-lt"/>
              </a:rPr>
              <a:t>Keep your balances low</a:t>
            </a:r>
          </a:p>
          <a:p>
            <a:pPr algn="l">
              <a:lnSpc>
                <a:spcPct val="104000"/>
              </a:lnSpc>
            </a:pPr>
            <a:r>
              <a:rPr lang="en-US" sz="1150" kern="1200">
                <a:solidFill>
                  <a:schemeClr val="tx1">
                    <a:lumMod val="75000"/>
                    <a:lumOff val="25000"/>
                  </a:schemeClr>
                </a:solidFill>
                <a:latin typeface="+mn-lt"/>
              </a:rPr>
              <a:t>Stay under 30% of your credit limit, and pay off what you charge each month.</a:t>
            </a:r>
          </a:p>
        </p:txBody>
      </p:sp>
      <p:sp>
        <p:nvSpPr>
          <p:cNvPr id="40" name="Badge3"/>
          <p:cNvSpPr/>
          <p:nvPr/>
        </p:nvSpPr>
        <p:spPr>
          <a:xfrm>
            <a:off x="457200" y="4320000"/>
            <a:ext cx="520000" cy="520000"/>
          </a:xfrm>
          <a:prstGeom prst="ellipse">
            <a:avLst/>
          </a:prstGeom>
          <a:solidFill>
            <a:srgbClr val="1F497D"/>
          </a:solidFill>
          <a:ln>
            <a:noFill/>
          </a:ln>
        </p:spPr>
        <p:txBody>
          <a:bodyPr vert="horz" lIns="0" tIns="0" rIns="0" bIns="0" rtlCol="0" anchor="ctr"/>
          <a:lstStyle/>
          <a:p>
            <a:pPr algn="ctr"/>
            <a:r>
              <a:rPr lang="en-US" sz="1600" b="1" kern="1200">
                <a:solidFill>
                  <a:schemeClr val="bg1"/>
                </a:solidFill>
                <a:latin typeface="+mj-lt"/>
              </a:rPr>
              <a:t>3</a:t>
            </a:r>
          </a:p>
        </p:txBody>
      </p:sp>
      <p:sp>
        <p:nvSpPr>
          <p:cNvPr id="41" name="Item3"/>
          <p:cNvSpPr/>
          <p:nvPr/>
        </p:nvSpPr>
        <p:spPr>
          <a:xfrm>
            <a:off x="1107200" y="4280000"/>
            <a:ext cx="3450000" cy="1080000"/>
          </a:xfrm>
          <a:prstGeom prst="rect">
            <a:avLst/>
          </a:prstGeom>
          <a:noFill/>
        </p:spPr>
        <p:txBody>
          <a:bodyPr vert="horz" lIns="0" tIns="0" rIns="0" bIns="0" rtlCol="0" anchor="t"/>
          <a:lstStyle/>
          <a:p>
            <a:pPr algn="l">
              <a:lnSpc>
                <a:spcPct val="100000"/>
              </a:lnSpc>
              <a:spcAft>
                <a:spcPts val="300"/>
              </a:spcAft>
            </a:pPr>
            <a:r>
              <a:rPr lang="en-US" sz="1500" b="1" kern="1200">
                <a:solidFill>
                  <a:srgbClr val="1F497D"/>
                </a:solidFill>
                <a:latin typeface="+mn-lt"/>
              </a:rPr>
              <a:t>Be cautious with new credit</a:t>
            </a:r>
          </a:p>
          <a:p>
            <a:pPr algn="l">
              <a:lnSpc>
                <a:spcPct val="104000"/>
              </a:lnSpc>
            </a:pPr>
            <a:r>
              <a:rPr lang="en-US" sz="1150" kern="1200">
                <a:solidFill>
                  <a:schemeClr val="tx1">
                    <a:lumMod val="75000"/>
                    <a:lumOff val="25000"/>
                  </a:schemeClr>
                </a:solidFill>
                <a:latin typeface="+mn-lt"/>
              </a:rPr>
              <a:t>Each application can trigger a hard inquiry and make lenders see you as higher risk.</a:t>
            </a:r>
          </a:p>
        </p:txBody>
      </p:sp>
      <p:sp>
        <p:nvSpPr>
          <p:cNvPr id="50" name="Badge4"/>
          <p:cNvSpPr/>
          <p:nvPr/>
        </p:nvSpPr>
        <p:spPr>
          <a:xfrm>
            <a:off x="457200" y="5470000"/>
            <a:ext cx="520000" cy="520000"/>
          </a:xfrm>
          <a:prstGeom prst="ellipse">
            <a:avLst/>
          </a:prstGeom>
          <a:solidFill>
            <a:srgbClr val="1F497D"/>
          </a:solidFill>
          <a:ln>
            <a:noFill/>
          </a:ln>
        </p:spPr>
        <p:txBody>
          <a:bodyPr vert="horz" lIns="0" tIns="0" rIns="0" bIns="0" rtlCol="0" anchor="ctr"/>
          <a:lstStyle/>
          <a:p>
            <a:pPr algn="ctr"/>
            <a:r>
              <a:rPr lang="en-US" sz="1600" b="1" kern="1200">
                <a:solidFill>
                  <a:schemeClr val="bg1"/>
                </a:solidFill>
                <a:latin typeface="+mj-lt"/>
              </a:rPr>
              <a:t>4</a:t>
            </a:r>
          </a:p>
        </p:txBody>
      </p:sp>
      <p:sp>
        <p:nvSpPr>
          <p:cNvPr id="51" name="Item4"/>
          <p:cNvSpPr/>
          <p:nvPr/>
        </p:nvSpPr>
        <p:spPr>
          <a:xfrm>
            <a:off x="1107200" y="5430000"/>
            <a:ext cx="3450000" cy="1080000"/>
          </a:xfrm>
          <a:prstGeom prst="rect">
            <a:avLst/>
          </a:prstGeom>
          <a:noFill/>
        </p:spPr>
        <p:txBody>
          <a:bodyPr vert="horz" lIns="0" tIns="0" rIns="0" bIns="0" rtlCol="0" anchor="t"/>
          <a:lstStyle/>
          <a:p>
            <a:pPr algn="l">
              <a:lnSpc>
                <a:spcPct val="100000"/>
              </a:lnSpc>
              <a:spcAft>
                <a:spcPts val="300"/>
              </a:spcAft>
            </a:pPr>
            <a:r>
              <a:rPr lang="en-US" sz="1500" b="1" kern="1200">
                <a:solidFill>
                  <a:srgbClr val="1F497D"/>
                </a:solidFill>
                <a:latin typeface="+mn-lt"/>
              </a:rPr>
              <a:t>Use a mix of credit types</a:t>
            </a:r>
          </a:p>
          <a:p>
            <a:pPr algn="l">
              <a:lnSpc>
                <a:spcPct val="104000"/>
              </a:lnSpc>
            </a:pPr>
            <a:r>
              <a:rPr lang="en-US" sz="1150" kern="1200">
                <a:solidFill>
                  <a:schemeClr val="tx1">
                    <a:lumMod val="75000"/>
                    <a:lumOff val="25000"/>
                  </a:schemeClr>
                </a:solidFill>
                <a:latin typeface="+mn-lt"/>
              </a:rPr>
              <a:t>Cards, an auto loan, student loans, or a mortgage can all strengthen your profile.</a:t>
            </a:r>
          </a:p>
        </p:txBody>
      </p:sp>
      <p:sp>
        <p:nvSpPr>
          <p:cNvPr id="60" name="Badge5"/>
          <p:cNvSpPr/>
          <p:nvPr/>
        </p:nvSpPr>
        <p:spPr>
          <a:xfrm>
            <a:off x="4750000" y="2020000"/>
            <a:ext cx="520000" cy="520000"/>
          </a:xfrm>
          <a:prstGeom prst="ellipse">
            <a:avLst/>
          </a:prstGeom>
          <a:solidFill>
            <a:srgbClr val="1F497D"/>
          </a:solidFill>
          <a:ln>
            <a:noFill/>
          </a:ln>
        </p:spPr>
        <p:txBody>
          <a:bodyPr vert="horz" lIns="0" tIns="0" rIns="0" bIns="0" rtlCol="0" anchor="ctr"/>
          <a:lstStyle/>
          <a:p>
            <a:pPr algn="ctr"/>
            <a:r>
              <a:rPr lang="en-US" sz="1600" b="1" kern="1200">
                <a:solidFill>
                  <a:schemeClr val="bg1"/>
                </a:solidFill>
                <a:latin typeface="+mj-lt"/>
              </a:rPr>
              <a:t>5</a:t>
            </a:r>
          </a:p>
        </p:txBody>
      </p:sp>
      <p:sp>
        <p:nvSpPr>
          <p:cNvPr id="61" name="Item5"/>
          <p:cNvSpPr/>
          <p:nvPr/>
        </p:nvSpPr>
        <p:spPr>
          <a:xfrm>
            <a:off x="5400000" y="1980000"/>
            <a:ext cx="3450000" cy="1080000"/>
          </a:xfrm>
          <a:prstGeom prst="rect">
            <a:avLst/>
          </a:prstGeom>
          <a:noFill/>
        </p:spPr>
        <p:txBody>
          <a:bodyPr vert="horz" lIns="0" tIns="0" rIns="0" bIns="0" rtlCol="0" anchor="t"/>
          <a:lstStyle/>
          <a:p>
            <a:pPr algn="l">
              <a:lnSpc>
                <a:spcPct val="100000"/>
              </a:lnSpc>
              <a:spcAft>
                <a:spcPts val="300"/>
              </a:spcAft>
            </a:pPr>
            <a:r>
              <a:rPr lang="en-US" sz="1500" b="1" kern="1200">
                <a:solidFill>
                  <a:srgbClr val="1F497D"/>
                </a:solidFill>
                <a:latin typeface="+mn-lt"/>
              </a:rPr>
              <a:t>Aim for a longer history</a:t>
            </a:r>
          </a:p>
          <a:p>
            <a:pPr algn="l">
              <a:lnSpc>
                <a:spcPct val="104000"/>
              </a:lnSpc>
            </a:pPr>
            <a:r>
              <a:rPr lang="en-US" sz="1150" kern="1200">
                <a:solidFill>
                  <a:schemeClr val="tx1">
                    <a:lumMod val="75000"/>
                    <a:lumOff val="25000"/>
                  </a:schemeClr>
                </a:solidFill>
                <a:latin typeface="+mn-lt"/>
              </a:rPr>
              <a:t>Keep older accounts open and in good standing to raise the average age of your credit.</a:t>
            </a:r>
          </a:p>
        </p:txBody>
      </p:sp>
      <p:sp>
        <p:nvSpPr>
          <p:cNvPr id="70" name="Badge6"/>
          <p:cNvSpPr/>
          <p:nvPr/>
        </p:nvSpPr>
        <p:spPr>
          <a:xfrm>
            <a:off x="4750000" y="3170000"/>
            <a:ext cx="520000" cy="520000"/>
          </a:xfrm>
          <a:prstGeom prst="ellipse">
            <a:avLst/>
          </a:prstGeom>
          <a:solidFill>
            <a:srgbClr val="1F497D"/>
          </a:solidFill>
          <a:ln>
            <a:noFill/>
          </a:ln>
        </p:spPr>
        <p:txBody>
          <a:bodyPr vert="horz" lIns="0" tIns="0" rIns="0" bIns="0" rtlCol="0" anchor="ctr"/>
          <a:lstStyle/>
          <a:p>
            <a:pPr algn="ctr"/>
            <a:r>
              <a:rPr lang="en-US" sz="1600" b="1" kern="1200">
                <a:solidFill>
                  <a:schemeClr val="bg1"/>
                </a:solidFill>
                <a:latin typeface="+mj-lt"/>
              </a:rPr>
              <a:t>6</a:t>
            </a:r>
          </a:p>
        </p:txBody>
      </p:sp>
      <p:sp>
        <p:nvSpPr>
          <p:cNvPr id="71" name="Item6"/>
          <p:cNvSpPr/>
          <p:nvPr/>
        </p:nvSpPr>
        <p:spPr>
          <a:xfrm>
            <a:off x="5400000" y="3130000"/>
            <a:ext cx="3450000" cy="1080000"/>
          </a:xfrm>
          <a:prstGeom prst="rect">
            <a:avLst/>
          </a:prstGeom>
          <a:noFill/>
        </p:spPr>
        <p:txBody>
          <a:bodyPr vert="horz" lIns="0" tIns="0" rIns="0" bIns="0" rtlCol="0" anchor="t"/>
          <a:lstStyle/>
          <a:p>
            <a:pPr algn="l">
              <a:lnSpc>
                <a:spcPct val="100000"/>
              </a:lnSpc>
              <a:spcAft>
                <a:spcPts val="300"/>
              </a:spcAft>
            </a:pPr>
            <a:r>
              <a:rPr lang="en-US" sz="1500" b="1" kern="1200">
                <a:solidFill>
                  <a:srgbClr val="1F497D"/>
                </a:solidFill>
                <a:latin typeface="+mn-lt"/>
              </a:rPr>
              <a:t>Check your report regularly</a:t>
            </a:r>
          </a:p>
          <a:p>
            <a:pPr algn="l">
              <a:lnSpc>
                <a:spcPct val="104000"/>
              </a:lnSpc>
            </a:pPr>
            <a:r>
              <a:rPr lang="en-US" sz="1150" kern="1200">
                <a:solidFill>
                  <a:schemeClr val="tx1">
                    <a:lumMod val="75000"/>
                    <a:lumOff val="25000"/>
                  </a:schemeClr>
                </a:solidFill>
                <a:latin typeface="+mn-lt"/>
              </a:rPr>
              <a:t>Get a free annual report from Experian, Equifax, and TransUnion to catch errors early.</a:t>
            </a:r>
          </a:p>
        </p:txBody>
      </p:sp>
      <p:sp>
        <p:nvSpPr>
          <p:cNvPr id="80" name="Badge7"/>
          <p:cNvSpPr/>
          <p:nvPr/>
        </p:nvSpPr>
        <p:spPr>
          <a:xfrm>
            <a:off x="4750000" y="4320000"/>
            <a:ext cx="520000" cy="520000"/>
          </a:xfrm>
          <a:prstGeom prst="ellipse">
            <a:avLst/>
          </a:prstGeom>
          <a:solidFill>
            <a:srgbClr val="1F497D"/>
          </a:solidFill>
          <a:ln>
            <a:noFill/>
          </a:ln>
        </p:spPr>
        <p:txBody>
          <a:bodyPr vert="horz" lIns="0" tIns="0" rIns="0" bIns="0" rtlCol="0" anchor="ctr"/>
          <a:lstStyle/>
          <a:p>
            <a:pPr algn="ctr"/>
            <a:r>
              <a:rPr lang="en-US" sz="1600" b="1" kern="1200">
                <a:solidFill>
                  <a:schemeClr val="bg1"/>
                </a:solidFill>
                <a:latin typeface="+mj-lt"/>
              </a:rPr>
              <a:t>7</a:t>
            </a:r>
          </a:p>
        </p:txBody>
      </p:sp>
      <p:sp>
        <p:nvSpPr>
          <p:cNvPr id="81" name="Item7"/>
          <p:cNvSpPr/>
          <p:nvPr/>
        </p:nvSpPr>
        <p:spPr>
          <a:xfrm>
            <a:off x="5400000" y="4280000"/>
            <a:ext cx="3450000" cy="1080000"/>
          </a:xfrm>
          <a:prstGeom prst="rect">
            <a:avLst/>
          </a:prstGeom>
          <a:noFill/>
        </p:spPr>
        <p:txBody>
          <a:bodyPr vert="horz" lIns="0" tIns="0" rIns="0" bIns="0" rtlCol="0" anchor="t"/>
          <a:lstStyle/>
          <a:p>
            <a:pPr algn="l">
              <a:lnSpc>
                <a:spcPct val="100000"/>
              </a:lnSpc>
              <a:spcAft>
                <a:spcPts val="300"/>
              </a:spcAft>
            </a:pPr>
            <a:r>
              <a:rPr lang="en-US" sz="1500" b="1" kern="1200">
                <a:solidFill>
                  <a:srgbClr val="1F497D"/>
                </a:solidFill>
                <a:latin typeface="+mn-lt"/>
              </a:rPr>
              <a:t>Dispute any errors</a:t>
            </a:r>
          </a:p>
          <a:p>
            <a:pPr algn="l">
              <a:lnSpc>
                <a:spcPct val="104000"/>
              </a:lnSpc>
            </a:pPr>
            <a:r>
              <a:rPr lang="en-US" sz="1150" kern="1200">
                <a:solidFill>
                  <a:schemeClr val="tx1">
                    <a:lumMod val="75000"/>
                    <a:lumOff val="25000"/>
                  </a:schemeClr>
                </a:solidFill>
                <a:latin typeface="+mn-lt"/>
              </a:rPr>
              <a:t>Correct inaccuracies, and consider freezing your credit to guard against identity theft.</a:t>
            </a:r>
          </a:p>
        </p:txBody>
      </p:sp>
      <p:sp>
        <p:nvSpPr>
          <p:cNvPr id="3" name="Footer Placeholder 2">
            <a:extLst>
              <a:ext uri="{FF2B5EF4-FFF2-40B4-BE49-F238E27FC236}">
                <a16:creationId xmlns:a16="http://schemas.microsoft.com/office/drawing/2014/main" id="{FEAED3DD-3F2C-6C66-042F-68F5312592FC}"/>
              </a:ext>
            </a:extLst>
          </p:cNvPr>
          <p:cNvSpPr>
            <a:spLocks noGrp="1"/>
          </p:cNvSpPr>
          <p:nvPr>
            <p:ph type="ftr" sz="quarter" idx="11"/>
          </p:nvPr>
        </p:nvSpPr>
        <p:spPr/>
        <p:txBody>
          <a:bodyPr/>
          <a:lstStyle/>
          <a:p>
            <a:r>
              <a:rPr lang="en-US"/>
              <a:t>© Thriving Solo dba ChristiGamesLLC. All Rights Reserved.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85341" y="365125"/>
            <a:ext cx="3630007" cy="1807305"/>
          </a:xfrm>
        </p:spPr>
        <p:txBody>
          <a:bodyPr>
            <a:normAutofit/>
          </a:bodyPr>
          <a:lstStyle/>
          <a:p>
            <a:r>
              <a:rPr dirty="0"/>
              <a:t>Employer Benefits</a:t>
            </a:r>
          </a:p>
        </p:txBody>
      </p:sp>
      <p:pic>
        <p:nvPicPr>
          <p:cNvPr id="5" name="Picture 4" descr="Calculator, pen, compass, money and a paper with graphs printed on it">
            <a:extLst>
              <a:ext uri="{FF2B5EF4-FFF2-40B4-BE49-F238E27FC236}">
                <a16:creationId xmlns:a16="http://schemas.microsoft.com/office/drawing/2014/main" id="{8F511B9E-7C25-153D-541E-3D2A3456EF8D}"/>
              </a:ext>
            </a:extLst>
          </p:cNvPr>
          <p:cNvPicPr>
            <a:picLocks noChangeAspect="1"/>
          </p:cNvPicPr>
          <p:nvPr/>
        </p:nvPicPr>
        <p:blipFill>
          <a:blip r:embed="rId2"/>
          <a:srcRect l="31960" r="27737" b="-1"/>
          <a:stretch>
            <a:fillRect/>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4885341" y="2333297"/>
            <a:ext cx="3781581" cy="3843666"/>
          </a:xfrm>
        </p:spPr>
        <p:txBody>
          <a:bodyPr>
            <a:normAutofit/>
          </a:bodyPr>
          <a:lstStyle/>
          <a:p>
            <a:r>
              <a:rPr lang="en-US" sz="1700" dirty="0"/>
              <a:t>Don't leave free money on the table</a:t>
            </a:r>
          </a:p>
          <a:p>
            <a:r>
              <a:rPr lang="en-US" sz="1700" dirty="0"/>
              <a:t>Examples include 401k match, Flexible Spending Account (FSA),  Health Savings Account (HSA) contributions, parking subsidies, etc.</a:t>
            </a:r>
          </a:p>
        </p:txBody>
      </p:sp>
      <p:sp>
        <p:nvSpPr>
          <p:cNvPr id="4" name="Footer Placeholder 3">
            <a:extLst>
              <a:ext uri="{FF2B5EF4-FFF2-40B4-BE49-F238E27FC236}">
                <a16:creationId xmlns:a16="http://schemas.microsoft.com/office/drawing/2014/main" id="{B7EBF20E-FD3E-C157-01CE-2DC685770FD4}"/>
              </a:ext>
            </a:extLst>
          </p:cNvPr>
          <p:cNvSpPr>
            <a:spLocks noGrp="1"/>
          </p:cNvSpPr>
          <p:nvPr>
            <p:ph type="ftr" sz="quarter" idx="11"/>
          </p:nvPr>
        </p:nvSpPr>
        <p:spPr/>
        <p:txBody>
          <a:bodyPr/>
          <a:lstStyle/>
          <a:p>
            <a:r>
              <a:rPr lang="en-US"/>
              <a:t>© Thriving Solo dba ChristiGamesLLC.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5404</TotalTime>
  <Words>1299</Words>
  <Application>Microsoft Office PowerPoint</Application>
  <PresentationFormat>On-screen Show (4:3)</PresentationFormat>
  <Paragraphs>157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Arial</vt:lpstr>
      <vt:lpstr>Calibri</vt:lpstr>
      <vt:lpstr>Office Theme</vt:lpstr>
      <vt:lpstr>Successful Singles Financial Foundations</vt:lpstr>
      <vt:lpstr>Why Financial Literacy Matters</vt:lpstr>
      <vt:lpstr>Living Below Your Means</vt:lpstr>
      <vt:lpstr>Budgeting</vt:lpstr>
      <vt:lpstr>Emergency Funds  </vt:lpstr>
      <vt:lpstr>What Is a Credit Score?</vt:lpstr>
      <vt:lpstr>What Your Credit Score Is Based On</vt:lpstr>
      <vt:lpstr>7 Ways to Improve Your Credit Score</vt:lpstr>
      <vt:lpstr>Employer Benefits</vt:lpstr>
      <vt:lpstr>401(k) Matching</vt:lpstr>
      <vt:lpstr>Traditional vs Roth</vt:lpstr>
      <vt:lpstr>Health Savings Accounts</vt:lpstr>
      <vt:lpstr>Social Security</vt:lpstr>
      <vt:lpstr>Investment Basics</vt:lpstr>
      <vt:lpstr>Compounding</vt:lpstr>
      <vt:lpstr>PowerPoint Presentation</vt:lpstr>
      <vt:lpstr>Diversification</vt:lpstr>
      <vt:lpstr>Beneficiaries</vt:lpstr>
      <vt:lpstr>Essential Documents</vt:lpstr>
      <vt:lpstr>Essential Documents to Have</vt:lpstr>
      <vt:lpstr>Financial Mistakes to Avoid</vt:lpstr>
      <vt:lpstr>Action Plan</vt:lpstr>
      <vt:lpstr>About the Document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Jennifer Vogel</dc:creator>
  <cp:keywords/>
  <dc:description>generated using python-pptx</dc:description>
  <cp:lastModifiedBy>Jennifer Vogel</cp:lastModifiedBy>
  <cp:revision>21</cp:revision>
  <dcterms:created xsi:type="dcterms:W3CDTF">2013-01-27T09:14:16Z</dcterms:created>
  <dcterms:modified xsi:type="dcterms:W3CDTF">2026-06-27T21:55:40Z</dcterms:modified>
  <cp:category/>
</cp:coreProperties>
</file>