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32" r:id="rId1"/>
  </p:sldMasterIdLst>
  <p:notesMasterIdLst>
    <p:notesMasterId r:id="rId11"/>
  </p:notesMasterIdLst>
  <p:sldIdLst>
    <p:sldId id="256" r:id="rId2"/>
    <p:sldId id="263" r:id="rId3"/>
    <p:sldId id="257" r:id="rId4"/>
    <p:sldId id="258" r:id="rId5"/>
    <p:sldId id="259" r:id="rId6"/>
    <p:sldId id="260" r:id="rId7"/>
    <p:sldId id="261" r:id="rId8"/>
    <p:sldId id="262" r:id="rId9"/>
    <p:sldId id="282"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snapToObjects="1">
      <p:cViewPr varScale="1">
        <p:scale>
          <a:sx n="78" d="100"/>
          <a:sy n="78" d="100"/>
        </p:scale>
        <p:origin x="1622" y="6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en-US"/>
  <c:roundedCorners val="1"/>
  <c:style val="2"/>
  <c:chart>
    <c:title>
      <c:tx>
        <c:rich>
          <a:bodyPr rot="0" spcFirstLastPara="1" vertOverflow="ellipsis" vert="horz" wrap="square" anchor="ctr" anchorCtr="1"/>
          <a:lstStyle/>
          <a:p>
            <a:pPr>
              <a:defRPr sz="1100" b="1"/>
            </a:pPr>
            <a:r>
              <a:rPr lang="en-US" sz="1100" b="1"/>
              <a:t>Chronic conditions rise as exercise falls (% of US adults)</a:t>
            </a:r>
          </a:p>
        </c:rich>
      </c:tx>
      <c:overlay val="0"/>
    </c:title>
    <c:autoTitleDeleted val="0"/>
    <c:plotArea>
      <c:layout/>
      <c:lineChart>
        <c:grouping val="standard"/>
        <c:varyColors val="0"/>
        <c:ser>
          <c:idx val="0"/>
          <c:order val="0"/>
          <c:tx>
            <c:strRef>
              <c:f>Sheet1!$B$1</c:f>
              <c:strCache>
                <c:ptCount val="1"/>
                <c:pt idx="0">
                  <c:v>Has 1+ chronic condition</c:v>
                </c:pt>
              </c:strCache>
            </c:strRef>
          </c:tx>
          <c:spPr>
            <a:ln w="28575" cap="rnd">
              <a:solidFill>
                <a:srgbClr val="B26B02"/>
              </a:solidFill>
              <a:round/>
            </a:ln>
          </c:spPr>
          <c:marker>
            <c:symbol val="circle"/>
            <c:size val="7"/>
            <c:spPr>
              <a:solidFill>
                <a:srgbClr val="00B050"/>
              </a:solidFill>
              <a:ln w="9525">
                <a:solidFill>
                  <a:srgbClr val="FFFFFF"/>
                </a:solidFill>
              </a:ln>
            </c:spPr>
          </c:marker>
          <c:dPt>
            <c:idx val="2"/>
            <c:marker>
              <c:spPr>
                <a:solidFill>
                  <a:srgbClr val="00B050"/>
                </a:solidFill>
                <a:ln w="9525">
                  <a:solidFill>
                    <a:schemeClr val="accent2"/>
                  </a:solidFill>
                </a:ln>
              </c:spPr>
            </c:marker>
            <c:bubble3D val="0"/>
            <c:spPr>
              <a:ln w="28575" cap="rnd">
                <a:solidFill>
                  <a:schemeClr val="accent2"/>
                </a:solidFill>
                <a:round/>
              </a:ln>
            </c:spPr>
            <c:extLst>
              <c:ext xmlns:c16="http://schemas.microsoft.com/office/drawing/2014/chart" uri="{C3380CC4-5D6E-409C-BE32-E72D297353CC}">
                <c16:uniqueId val="{00000000-FAFF-4146-8172-124501F17ED1}"/>
              </c:ext>
            </c:extLst>
          </c:dPt>
          <c:dLbls>
            <c:numFmt formatCode="0&quot;%&quot;" sourceLinked="0"/>
            <c:spPr>
              <a:noFill/>
              <a:ln>
                <a:noFill/>
              </a:ln>
            </c:spPr>
            <c:txPr>
              <a:bodyPr/>
              <a:lstStyle/>
              <a:p>
                <a:pPr>
                  <a:defRPr sz="1000" b="1">
                    <a:solidFill>
                      <a:srgbClr val="B26B02"/>
                    </a:solidFill>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Young (18-34)</c:v>
                </c:pt>
                <c:pt idx="1">
                  <c:v>Midlife (35-64)</c:v>
                </c:pt>
                <c:pt idx="2">
                  <c:v>Older (65+)</c:v>
                </c:pt>
              </c:strCache>
            </c:strRef>
          </c:cat>
          <c:val>
            <c:numRef>
              <c:f>Sheet1!$B$2:$B$4</c:f>
              <c:numCache>
                <c:formatCode>General</c:formatCode>
                <c:ptCount val="3"/>
                <c:pt idx="0">
                  <c:v>59.5</c:v>
                </c:pt>
                <c:pt idx="1">
                  <c:v>78.400000000000006</c:v>
                </c:pt>
                <c:pt idx="2">
                  <c:v>93</c:v>
                </c:pt>
              </c:numCache>
            </c:numRef>
          </c:val>
          <c:smooth val="0"/>
          <c:extLst>
            <c:ext xmlns:c16="http://schemas.microsoft.com/office/drawing/2014/chart" uri="{C3380CC4-5D6E-409C-BE32-E72D297353CC}">
              <c16:uniqueId val="{00000000-4C2A-47D9-B6B6-625FF9B52CD8}"/>
            </c:ext>
          </c:extLst>
        </c:ser>
        <c:ser>
          <c:idx val="1"/>
          <c:order val="1"/>
          <c:tx>
            <c:strRef>
              <c:f>Sheet1!$C$1</c:f>
              <c:strCache>
                <c:ptCount val="1"/>
                <c:pt idx="0">
                  <c:v>Meets aerobic activity guidelines</c:v>
                </c:pt>
              </c:strCache>
            </c:strRef>
          </c:tx>
          <c:spPr>
            <a:ln w="28575" cap="rnd">
              <a:solidFill>
                <a:srgbClr val="2683C6"/>
              </a:solidFill>
              <a:round/>
            </a:ln>
          </c:spPr>
          <c:marker>
            <c:symbol val="circle"/>
            <c:size val="7"/>
            <c:spPr>
              <a:solidFill>
                <a:schemeClr val="accent5"/>
              </a:solidFill>
              <a:ln w="9525">
                <a:solidFill>
                  <a:srgbClr val="FFFFFF"/>
                </a:solidFill>
              </a:ln>
            </c:spPr>
          </c:marker>
          <c:dLbls>
            <c:numFmt formatCode="0&quot;%&quot;" sourceLinked="0"/>
            <c:spPr>
              <a:noFill/>
              <a:ln>
                <a:noFill/>
              </a:ln>
            </c:spPr>
            <c:txPr>
              <a:bodyPr/>
              <a:lstStyle/>
              <a:p>
                <a:pPr>
                  <a:defRPr sz="1000" b="1">
                    <a:solidFill>
                      <a:srgbClr val="2683C6"/>
                    </a:solidFill>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Young (18-34)</c:v>
                </c:pt>
                <c:pt idx="1">
                  <c:v>Midlife (35-64)</c:v>
                </c:pt>
                <c:pt idx="2">
                  <c:v>Older (65+)</c:v>
                </c:pt>
              </c:strCache>
            </c:strRef>
          </c:cat>
          <c:val>
            <c:numRef>
              <c:f>Sheet1!$C$2:$C$4</c:f>
              <c:numCache>
                <c:formatCode>General</c:formatCode>
                <c:ptCount val="3"/>
                <c:pt idx="0">
                  <c:v>54</c:v>
                </c:pt>
                <c:pt idx="1">
                  <c:v>47</c:v>
                </c:pt>
                <c:pt idx="2">
                  <c:v>38.4</c:v>
                </c:pt>
              </c:numCache>
            </c:numRef>
          </c:val>
          <c:smooth val="0"/>
          <c:extLst>
            <c:ext xmlns:c16="http://schemas.microsoft.com/office/drawing/2014/chart" uri="{C3380CC4-5D6E-409C-BE32-E72D297353CC}">
              <c16:uniqueId val="{00000001-4C2A-47D9-B6B6-625FF9B52CD8}"/>
            </c:ext>
          </c:extLst>
        </c:ser>
        <c:dLbls>
          <c:showLegendKey val="0"/>
          <c:showVal val="0"/>
          <c:showCatName val="0"/>
          <c:showSerName val="0"/>
          <c:showPercent val="0"/>
          <c:showBubbleSize val="0"/>
        </c:dLbls>
        <c:marker val="1"/>
        <c:smooth val="0"/>
        <c:axId val="111111111"/>
        <c:axId val="222222222"/>
      </c:lineChart>
      <c:catAx>
        <c:axId val="111111111"/>
        <c:scaling>
          <c:orientation val="minMax"/>
        </c:scaling>
        <c:delete val="0"/>
        <c:axPos val="b"/>
        <c:numFmt formatCode="General" sourceLinked="0"/>
        <c:majorTickMark val="out"/>
        <c:minorTickMark val="none"/>
        <c:tickLblPos val="nextTo"/>
        <c:txPr>
          <a:bodyPr/>
          <a:lstStyle/>
          <a:p>
            <a:pPr>
              <a:defRPr sz="1000"/>
            </a:pPr>
            <a:endParaRPr lang="en-US"/>
          </a:p>
        </c:txPr>
        <c:crossAx val="222222222"/>
        <c:crosses val="autoZero"/>
        <c:auto val="1"/>
        <c:lblAlgn val="ctr"/>
        <c:lblOffset val="100"/>
        <c:noMultiLvlLbl val="0"/>
      </c:catAx>
      <c:valAx>
        <c:axId val="222222222"/>
        <c:scaling>
          <c:orientation val="minMax"/>
          <c:max val="100"/>
          <c:min val="0"/>
        </c:scaling>
        <c:delete val="1"/>
        <c:axPos val="l"/>
        <c:numFmt formatCode="General" sourceLinked="1"/>
        <c:majorTickMark val="none"/>
        <c:minorTickMark val="none"/>
        <c:tickLblPos val="nextTo"/>
        <c:crossAx val="111111111"/>
        <c:crosses val="autoZero"/>
        <c:crossBetween val="between"/>
      </c:valAx>
    </c:plotArea>
    <c:legend>
      <c:legendPos val="b"/>
      <c:overlay val="0"/>
      <c:txPr>
        <a:bodyPr/>
        <a:lstStyle/>
        <a:p>
          <a:pPr>
            <a:defRPr sz="1000"/>
          </a:pPr>
          <a:endParaRPr lang="en-US"/>
        </a:p>
      </c:txPr>
    </c:legend>
    <c:plotVisOnly val="1"/>
    <c:dispBlanksAs val="gap"/>
    <c:showDLblsOverMax val="1"/>
  </c:chart>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en-US"/>
  <c:roundedCorners val="1"/>
  <c:style val="2"/>
  <c:chart>
    <c:title>
      <c:tx>
        <c:rich>
          <a:bodyPr rot="0" spcFirstLastPara="1" vertOverflow="ellipsis" vert="horz" wrap="square" anchor="ctr" anchorCtr="1"/>
          <a:lstStyle/>
          <a:p>
            <a:pPr>
              <a:defRPr sz="1100" b="1"/>
            </a:pPr>
            <a:r>
              <a:rPr lang="en-US" sz="1100" b="1"/>
              <a:t>Meeting both aerobic + strength guidelines (% of adults)</a:t>
            </a:r>
          </a:p>
        </c:rich>
      </c:tx>
      <c:overlay val="0"/>
    </c:title>
    <c:autoTitleDeleted val="0"/>
    <c:plotArea>
      <c:layout/>
      <c:barChart>
        <c:barDir val="col"/>
        <c:grouping val="clustered"/>
        <c:varyColors val="0"/>
        <c:ser>
          <c:idx val="0"/>
          <c:order val="0"/>
          <c:tx>
            <c:strRef>
              <c:f>Sheet1!$B$1</c:f>
              <c:strCache>
                <c:ptCount val="1"/>
                <c:pt idx="0">
                  <c:v>% meeting guidelines</c:v>
                </c:pt>
              </c:strCache>
            </c:strRef>
          </c:tx>
          <c:spPr>
            <a:solidFill>
              <a:srgbClr val="2683C6"/>
            </a:solidFill>
          </c:spPr>
          <c:invertIfNegative val="1"/>
          <c:dLbls>
            <c:numFmt formatCode="0&quot;%&quot;" sourceLinked="0"/>
            <c:spPr>
              <a:noFill/>
              <a:ln>
                <a:noFill/>
              </a:ln>
            </c:spPr>
            <c:txPr>
              <a:bodyPr/>
              <a:lstStyle/>
              <a:p>
                <a:pPr>
                  <a:defRPr sz="1000" b="1"/>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18-44</c:v>
                </c:pt>
                <c:pt idx="1">
                  <c:v>65-74</c:v>
                </c:pt>
                <c:pt idx="2">
                  <c:v>75-84</c:v>
                </c:pt>
                <c:pt idx="3">
                  <c:v>85+</c:v>
                </c:pt>
              </c:strCache>
            </c:strRef>
          </c:cat>
          <c:val>
            <c:numRef>
              <c:f>Sheet1!$B$2:$B$5</c:f>
              <c:numCache>
                <c:formatCode>General</c:formatCode>
                <c:ptCount val="4"/>
                <c:pt idx="0">
                  <c:v>32</c:v>
                </c:pt>
                <c:pt idx="1">
                  <c:v>17</c:v>
                </c:pt>
                <c:pt idx="2">
                  <c:v>12</c:v>
                </c:pt>
                <c:pt idx="3">
                  <c:v>6</c:v>
                </c:pt>
              </c:numCache>
            </c:numRef>
          </c:val>
          <c:extLst>
            <c:ext xmlns:c14="http://schemas.microsoft.com/office/drawing/2007/8/2/chart" uri="{6F2FDCE9-48DA-4B69-8628-5D25D57E5C99}">
              <c14:invertSolidFillFmt>
                <c14:spPr xmlns:c14="http://schemas.microsoft.com/office/drawing/2007/8/2/chart">
                  <a:solidFill>
                    <a:srgbClr val="FFFFFF"/>
                  </a:solidFill>
                </c14:spPr>
              </c14:invertSolidFillFmt>
            </c:ext>
            <c:ext xmlns:c16="http://schemas.microsoft.com/office/drawing/2014/chart" uri="{C3380CC4-5D6E-409C-BE32-E72D297353CC}">
              <c16:uniqueId val="{00000000-5A6B-408F-A4CB-C88A6297F969}"/>
            </c:ext>
          </c:extLst>
        </c:ser>
        <c:dLbls>
          <c:showLegendKey val="0"/>
          <c:showVal val="1"/>
          <c:showCatName val="0"/>
          <c:showSerName val="0"/>
          <c:showPercent val="0"/>
          <c:showBubbleSize val="0"/>
        </c:dLbls>
        <c:gapWidth val="80"/>
        <c:axId val="111111111"/>
        <c:axId val="222222222"/>
      </c:barChart>
      <c:catAx>
        <c:axId val="111111111"/>
        <c:scaling>
          <c:orientation val="minMax"/>
        </c:scaling>
        <c:delete val="0"/>
        <c:axPos val="b"/>
        <c:numFmt formatCode="General" sourceLinked="0"/>
        <c:majorTickMark val="cross"/>
        <c:minorTickMark val="cross"/>
        <c:tickLblPos val="nextTo"/>
        <c:txPr>
          <a:bodyPr/>
          <a:lstStyle/>
          <a:p>
            <a:pPr>
              <a:defRPr sz="1000"/>
            </a:pPr>
            <a:endParaRPr lang="en-US"/>
          </a:p>
        </c:txPr>
        <c:crossAx val="222222222"/>
        <c:crosses val="autoZero"/>
        <c:auto val="1"/>
        <c:lblAlgn val="ctr"/>
        <c:lblOffset val="100"/>
        <c:noMultiLvlLbl val="0"/>
      </c:catAx>
      <c:valAx>
        <c:axId val="222222222"/>
        <c:scaling>
          <c:orientation val="minMax"/>
        </c:scaling>
        <c:delete val="1"/>
        <c:axPos val="l"/>
        <c:numFmt formatCode="General" sourceLinked="1"/>
        <c:majorTickMark val="cross"/>
        <c:minorTickMark val="cross"/>
        <c:tickLblPos val="nextTo"/>
        <c:crossAx val="111111111"/>
        <c:crosses val="autoZero"/>
        <c:crossBetween val="between"/>
      </c:valAx>
    </c:plotArea>
    <c:plotVisOnly val="1"/>
    <c:dispBlanksAs val="gap"/>
    <c:showDLblsOverMax val="1"/>
  </c:chart>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en-US"/>
  <c:roundedCorners val="1"/>
  <c:style val="2"/>
  <c:chart>
    <c:title>
      <c:tx>
        <c:rich>
          <a:bodyPr rot="0" spcFirstLastPara="1" vertOverflow="ellipsis" vert="horz" wrap="square" anchor="ctr" anchorCtr="1"/>
          <a:lstStyle/>
          <a:p>
            <a:pPr>
              <a:defRPr sz="1100" b="1"/>
            </a:pPr>
            <a:r>
              <a:rPr lang="en-US" sz="1100" b="1"/>
              <a:t>Fall-related deaths per 100,000, by age (2023)</a:t>
            </a:r>
          </a:p>
        </c:rich>
      </c:tx>
      <c:overlay val="0"/>
    </c:title>
    <c:autoTitleDeleted val="0"/>
    <c:plotArea>
      <c:layout/>
      <c:barChart>
        <c:barDir val="col"/>
        <c:grouping val="clustered"/>
        <c:varyColors val="0"/>
        <c:ser>
          <c:idx val="0"/>
          <c:order val="0"/>
          <c:tx>
            <c:strRef>
              <c:f>Sheet1!$B$1</c:f>
              <c:strCache>
                <c:ptCount val="1"/>
                <c:pt idx="0">
                  <c:v>Deaths per 100,000</c:v>
                </c:pt>
              </c:strCache>
            </c:strRef>
          </c:tx>
          <c:spPr>
            <a:solidFill>
              <a:srgbClr val="2683C6"/>
            </a:solidFill>
          </c:spPr>
          <c:invertIfNegative val="1"/>
          <c:dLbls>
            <c:numFmt formatCode="0" sourceLinked="0"/>
            <c:spPr>
              <a:noFill/>
              <a:ln>
                <a:noFill/>
              </a:ln>
            </c:spPr>
            <c:txPr>
              <a:bodyPr/>
              <a:lstStyle/>
              <a:p>
                <a:pPr>
                  <a:defRPr sz="1000" b="1"/>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65-74</c:v>
                </c:pt>
                <c:pt idx="1">
                  <c:v>75-84</c:v>
                </c:pt>
                <c:pt idx="2">
                  <c:v>85+</c:v>
                </c:pt>
              </c:strCache>
            </c:strRef>
          </c:cat>
          <c:val>
            <c:numRef>
              <c:f>Sheet1!$B$2:$B$4</c:f>
              <c:numCache>
                <c:formatCode>General</c:formatCode>
                <c:ptCount val="3"/>
                <c:pt idx="0">
                  <c:v>19</c:v>
                </c:pt>
                <c:pt idx="1">
                  <c:v>75</c:v>
                </c:pt>
                <c:pt idx="2">
                  <c:v>340</c:v>
                </c:pt>
              </c:numCache>
            </c:numRef>
          </c:val>
          <c:extLst>
            <c:ext xmlns:c14="http://schemas.microsoft.com/office/drawing/2007/8/2/chart" uri="{6F2FDCE9-48DA-4B69-8628-5D25D57E5C99}">
              <c14:invertSolidFillFmt>
                <c14:spPr xmlns:c14="http://schemas.microsoft.com/office/drawing/2007/8/2/chart">
                  <a:solidFill>
                    <a:srgbClr val="FFFFFF"/>
                  </a:solidFill>
                </c14:spPr>
              </c14:invertSolidFillFmt>
            </c:ext>
            <c:ext xmlns:c16="http://schemas.microsoft.com/office/drawing/2014/chart" uri="{C3380CC4-5D6E-409C-BE32-E72D297353CC}">
              <c16:uniqueId val="{00000000-73A6-44DD-B694-758540232978}"/>
            </c:ext>
          </c:extLst>
        </c:ser>
        <c:dLbls>
          <c:showLegendKey val="0"/>
          <c:showVal val="1"/>
          <c:showCatName val="0"/>
          <c:showSerName val="0"/>
          <c:showPercent val="0"/>
          <c:showBubbleSize val="0"/>
        </c:dLbls>
        <c:gapWidth val="80"/>
        <c:axId val="333333331"/>
        <c:axId val="333333332"/>
      </c:barChart>
      <c:catAx>
        <c:axId val="333333331"/>
        <c:scaling>
          <c:orientation val="minMax"/>
        </c:scaling>
        <c:delete val="0"/>
        <c:axPos val="b"/>
        <c:numFmt formatCode="General" sourceLinked="0"/>
        <c:majorTickMark val="cross"/>
        <c:minorTickMark val="cross"/>
        <c:tickLblPos val="nextTo"/>
        <c:txPr>
          <a:bodyPr/>
          <a:lstStyle/>
          <a:p>
            <a:pPr>
              <a:defRPr sz="1000"/>
            </a:pPr>
            <a:endParaRPr lang="en-US"/>
          </a:p>
        </c:txPr>
        <c:crossAx val="333333332"/>
        <c:crosses val="autoZero"/>
        <c:auto val="1"/>
        <c:lblAlgn val="ctr"/>
        <c:lblOffset val="100"/>
        <c:noMultiLvlLbl val="0"/>
      </c:catAx>
      <c:valAx>
        <c:axId val="333333332"/>
        <c:scaling>
          <c:orientation val="minMax"/>
        </c:scaling>
        <c:delete val="1"/>
        <c:axPos val="l"/>
        <c:numFmt formatCode="General" sourceLinked="1"/>
        <c:majorTickMark val="cross"/>
        <c:minorTickMark val="cross"/>
        <c:tickLblPos val="nextTo"/>
        <c:crossAx val="333333331"/>
        <c:crosses val="autoZero"/>
        <c:crossBetween val="between"/>
      </c:valAx>
    </c:plotArea>
    <c:plotVisOnly val="1"/>
    <c:dispBlanksAs val="gap"/>
    <c:showDLblsOverMax val="1"/>
  </c:chart>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9B7B876-1928-4D99-BBF6-AB76A3C70B4F}" type="datetimeFigureOut">
              <a:rPr lang="en-US" smtClean="0"/>
              <a:t>6/26/2026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EB6845D-1F0F-4E54-9F70-24F668641B33}" type="slidenum">
              <a:rPr lang="en-US" smtClean="0"/>
              <a:t>‹#›</a:t>
            </a:fld>
            <a:endParaRPr lang="en-US"/>
          </a:p>
        </p:txBody>
      </p:sp>
    </p:spTree>
    <p:extLst>
      <p:ext uri="{BB962C8B-B14F-4D97-AF65-F5344CB8AC3E}">
        <p14:creationId xmlns:p14="http://schemas.microsoft.com/office/powerpoint/2010/main" val="36182681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9144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0" name="Rectangle 9"/>
          <p:cNvSpPr/>
          <p:nvPr/>
        </p:nvSpPr>
        <p:spPr>
          <a:xfrm>
            <a:off x="980902" y="1275025"/>
            <a:ext cx="7182197"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txBody>
          <a:bodyPr/>
          <a:lstStyle/>
          <a:p>
            <a:endParaRPr lang="en-US"/>
          </a:p>
        </p:txBody>
      </p:sp>
      <p:sp>
        <p:nvSpPr>
          <p:cNvPr id="11" name="Rectangle 10"/>
          <p:cNvSpPr/>
          <p:nvPr/>
        </p:nvSpPr>
        <p:spPr>
          <a:xfrm>
            <a:off x="1088136" y="1385316"/>
            <a:ext cx="6967728" cy="4087368"/>
          </a:xfrm>
          <a:prstGeom prst="rect">
            <a:avLst/>
          </a:prstGeom>
          <a:noFill/>
          <a:ln w="6350" cap="sq" cmpd="sng" algn="ctr">
            <a:solidFill>
              <a:schemeClr val="tx1">
                <a:lumMod val="75000"/>
                <a:lumOff val="25000"/>
              </a:schemeClr>
            </a:solidFill>
            <a:prstDash val="solid"/>
            <a:miter lim="800000"/>
          </a:ln>
          <a:effectLst/>
        </p:spPr>
        <p:txBody>
          <a:bodyPr/>
          <a:lstStyle/>
          <a:p>
            <a:endParaRPr lang="en-US"/>
          </a:p>
        </p:txBody>
      </p:sp>
      <p:sp>
        <p:nvSpPr>
          <p:cNvPr id="15" name="Rectangle 14"/>
          <p:cNvSpPr/>
          <p:nvPr/>
        </p:nvSpPr>
        <p:spPr>
          <a:xfrm>
            <a:off x="3794760" y="1267730"/>
            <a:ext cx="1554480" cy="64008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grpSp>
        <p:nvGrpSpPr>
          <p:cNvPr id="4" name="Group 3"/>
          <p:cNvGrpSpPr/>
          <p:nvPr/>
        </p:nvGrpSpPr>
        <p:grpSpPr>
          <a:xfrm>
            <a:off x="3886200" y="1267731"/>
            <a:ext cx="1371600" cy="548640"/>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71281" y="2091263"/>
            <a:ext cx="6801440" cy="2590800"/>
          </a:xfrm>
        </p:spPr>
        <p:txBody>
          <a:bodyPr tIns="45720" bIns="45720" anchor="ctr">
            <a:noAutofit/>
          </a:bodyPr>
          <a:lstStyle>
            <a:lvl1pPr algn="ctr">
              <a:lnSpc>
                <a:spcPct val="83000"/>
              </a:lnSpc>
              <a:defRPr lang="en-US" sz="6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171575" y="4682062"/>
            <a:ext cx="6803136" cy="502920"/>
          </a:xfrm>
        </p:spPr>
        <p:txBody>
          <a:bodyPr>
            <a:normAutofit/>
          </a:bodyPr>
          <a:lstStyle>
            <a:lvl1pPr marL="0" indent="0" algn="ctr">
              <a:spcBef>
                <a:spcPts val="0"/>
              </a:spcBef>
              <a:buNone/>
              <a:defRPr sz="1400" spc="80" baseline="0">
                <a:solidFill>
                  <a:schemeClr val="tx1"/>
                </a:solidFill>
              </a:defRPr>
            </a:lvl1pPr>
            <a:lvl2pPr marL="457200" indent="0" algn="ctr">
              <a:buNone/>
              <a:defRPr sz="1400"/>
            </a:lvl2pPr>
            <a:lvl3pPr marL="914400" indent="0" algn="ctr">
              <a:buNone/>
              <a:defRPr sz="1400"/>
            </a:lvl3pPr>
            <a:lvl4pPr marL="1371600" indent="0" algn="ctr">
              <a:buNone/>
              <a:defRPr sz="1400"/>
            </a:lvl4pPr>
            <a:lvl5pPr marL="1828800" indent="0" algn="ctr">
              <a:buNone/>
              <a:defRPr sz="1400"/>
            </a:lvl5pPr>
            <a:lvl6pPr marL="2286000" indent="0" algn="ctr">
              <a:buNone/>
              <a:defRPr sz="1400"/>
            </a:lvl6pPr>
            <a:lvl7pPr marL="2743200" indent="0" algn="ctr">
              <a:buNone/>
              <a:defRPr sz="1400"/>
            </a:lvl7pPr>
            <a:lvl8pPr marL="3200400" indent="0" algn="ctr">
              <a:buNone/>
              <a:defRPr sz="1400"/>
            </a:lvl8pPr>
            <a:lvl9pPr marL="3657600" indent="0" algn="ctr">
              <a:buNone/>
              <a:defRPr sz="1400"/>
            </a:lvl9pPr>
          </a:lstStyle>
          <a:p>
            <a:r>
              <a:rPr lang="en-US"/>
              <a:t>Click to edit Master subtitle style</a:t>
            </a:r>
            <a:endParaRPr lang="en-US" dirty="0"/>
          </a:p>
        </p:txBody>
      </p:sp>
      <p:sp>
        <p:nvSpPr>
          <p:cNvPr id="20" name="Date Placeholder 19"/>
          <p:cNvSpPr>
            <a:spLocks noGrp="1"/>
          </p:cNvSpPr>
          <p:nvPr>
            <p:ph type="dt" sz="half" idx="10"/>
          </p:nvPr>
        </p:nvSpPr>
        <p:spPr>
          <a:xfrm>
            <a:off x="3931920" y="1327188"/>
            <a:ext cx="1280160" cy="457200"/>
          </a:xfrm>
        </p:spPr>
        <p:txBody>
          <a:bodyPr/>
          <a:lstStyle>
            <a:lvl1pPr algn="ctr">
              <a:defRPr sz="1100" spc="0" baseline="0">
                <a:solidFill>
                  <a:schemeClr val="tx1"/>
                </a:solidFill>
                <a:latin typeface="+mn-lt"/>
              </a:defRPr>
            </a:lvl1pPr>
          </a:lstStyle>
          <a:p>
            <a:fld id="{C46355AE-5D8C-4983-887C-E5A8977D8C89}" type="datetime1">
              <a:rPr lang="en-US" smtClean="0"/>
              <a:t>6/26/2026</a:t>
            </a:fld>
            <a:endParaRPr lang="en-US"/>
          </a:p>
        </p:txBody>
      </p:sp>
      <p:sp>
        <p:nvSpPr>
          <p:cNvPr id="21" name="Footer Placeholder 20"/>
          <p:cNvSpPr>
            <a:spLocks noGrp="1"/>
          </p:cNvSpPr>
          <p:nvPr>
            <p:ph type="ftr" sz="quarter" idx="11"/>
          </p:nvPr>
        </p:nvSpPr>
        <p:spPr>
          <a:xfrm>
            <a:off x="1104936" y="5211060"/>
            <a:ext cx="4429125" cy="228600"/>
          </a:xfrm>
        </p:spPr>
        <p:txBody>
          <a:bodyPr/>
          <a:lstStyle>
            <a:lvl1pPr algn="l">
              <a:defRPr sz="900">
                <a:solidFill>
                  <a:schemeClr val="tx1">
                    <a:lumMod val="75000"/>
                    <a:lumOff val="25000"/>
                  </a:schemeClr>
                </a:solidFill>
              </a:defRPr>
            </a:lvl1pPr>
          </a:lstStyle>
          <a:p>
            <a:r>
              <a:rPr lang="en-US"/>
              <a:t>© Thriving Solo dba ChristiGamesLLC. All Rights Reserved.</a:t>
            </a:r>
          </a:p>
        </p:txBody>
      </p:sp>
      <p:sp>
        <p:nvSpPr>
          <p:cNvPr id="22" name="Slide Number Placeholder 21"/>
          <p:cNvSpPr>
            <a:spLocks noGrp="1"/>
          </p:cNvSpPr>
          <p:nvPr>
            <p:ph type="sldNum" sz="quarter" idx="12"/>
          </p:nvPr>
        </p:nvSpPr>
        <p:spPr>
          <a:xfrm>
            <a:off x="6455190" y="5212080"/>
            <a:ext cx="1583911" cy="228600"/>
          </a:xfrm>
        </p:spPr>
        <p:txBody>
          <a:bodyPr/>
          <a:lstStyle>
            <a:lvl1pPr>
              <a:defRPr>
                <a:solidFill>
                  <a:schemeClr val="tx1">
                    <a:lumMod val="75000"/>
                    <a:lumOff val="2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769897904"/>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BA22555-827E-4506-A277-BC538E48E095}" type="datetime1">
              <a:rPr lang="en-US" smtClean="0"/>
              <a:t>6/26/2026</a:t>
            </a:fld>
            <a:endParaRPr lang="en-US"/>
          </a:p>
        </p:txBody>
      </p:sp>
      <p:sp>
        <p:nvSpPr>
          <p:cNvPr id="5" name="Footer Placeholder 4"/>
          <p:cNvSpPr>
            <a:spLocks noGrp="1"/>
          </p:cNvSpPr>
          <p:nvPr>
            <p:ph type="ftr" sz="quarter" idx="11"/>
          </p:nvPr>
        </p:nvSpPr>
        <p:spPr/>
        <p:txBody>
          <a:bodyPr/>
          <a:lstStyle/>
          <a:p>
            <a:r>
              <a:rPr lang="en-US"/>
              <a:t>© Thriving Solo dba ChristiGamesLLC. All Rights Reserved.</a:t>
            </a:r>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5087152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43700" y="762000"/>
            <a:ext cx="177165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762000"/>
            <a:ext cx="6057900" cy="5257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9A76AB3-9C78-4411-840C-7B5E486BB638}" type="datetime1">
              <a:rPr lang="en-US" smtClean="0"/>
              <a:t>6/26/2026</a:t>
            </a:fld>
            <a:endParaRPr lang="en-US"/>
          </a:p>
        </p:txBody>
      </p:sp>
      <p:sp>
        <p:nvSpPr>
          <p:cNvPr id="5" name="Footer Placeholder 4"/>
          <p:cNvSpPr>
            <a:spLocks noGrp="1"/>
          </p:cNvSpPr>
          <p:nvPr>
            <p:ph type="ftr" sz="quarter" idx="11"/>
          </p:nvPr>
        </p:nvSpPr>
        <p:spPr/>
        <p:txBody>
          <a:bodyPr/>
          <a:lstStyle/>
          <a:p>
            <a:r>
              <a:rPr lang="en-US"/>
              <a:t>© Thriving Solo dba ChristiGamesLLC. All Rights Reserved.</a:t>
            </a:r>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771521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6A3D7EB-6896-4C9C-946B-A726861CF67F}" type="datetime1">
              <a:rPr lang="en-US" smtClean="0"/>
              <a:t>6/26/2026</a:t>
            </a:fld>
            <a:endParaRPr lang="en-US"/>
          </a:p>
        </p:txBody>
      </p:sp>
      <p:sp>
        <p:nvSpPr>
          <p:cNvPr id="8" name="Footer Placeholder 7"/>
          <p:cNvSpPr>
            <a:spLocks noGrp="1"/>
          </p:cNvSpPr>
          <p:nvPr>
            <p:ph type="ftr" sz="quarter" idx="11"/>
          </p:nvPr>
        </p:nvSpPr>
        <p:spPr/>
        <p:txBody>
          <a:bodyPr/>
          <a:lstStyle/>
          <a:p>
            <a:r>
              <a:rPr lang="en-US"/>
              <a:t>© Thriving Solo dba ChristiGamesLLC. All Rights Reserved.</a:t>
            </a:r>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969009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9144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980902" y="1275025"/>
            <a:ext cx="7182197"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088136" y="1385316"/>
            <a:ext cx="6967728" cy="4087368"/>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3794760" y="1267730"/>
            <a:ext cx="1554480" cy="64008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3886200" y="1267731"/>
            <a:ext cx="1371600" cy="548640"/>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172717" y="2094309"/>
            <a:ext cx="6803136" cy="2587752"/>
          </a:xfrm>
        </p:spPr>
        <p:txBody>
          <a:bodyPr anchor="ctr">
            <a:noAutofit/>
          </a:bodyPr>
          <a:lstStyle>
            <a:lvl1pPr algn="ctr">
              <a:lnSpc>
                <a:spcPct val="83000"/>
              </a:lnSpc>
              <a:defRPr lang="en-US" sz="6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172718" y="4682062"/>
            <a:ext cx="6803136" cy="502920"/>
          </a:xfrm>
        </p:spPr>
        <p:txBody>
          <a:bodyPr anchor="t">
            <a:normAutofit/>
          </a:bodyPr>
          <a:lstStyle>
            <a:lvl1pPr marL="0" indent="0" algn="ctr">
              <a:buNone/>
              <a:defRPr sz="1400">
                <a:solidFill>
                  <a:schemeClr val="tx1"/>
                </a:solidFill>
                <a:effectLst/>
              </a:defRPr>
            </a:lvl1pPr>
            <a:lvl2pPr marL="457200" indent="0">
              <a:buNone/>
              <a:defRPr sz="1400">
                <a:solidFill>
                  <a:schemeClr val="tx1">
                    <a:tint val="75000"/>
                  </a:schemeClr>
                </a:solidFill>
              </a:defRPr>
            </a:lvl2pPr>
            <a:lvl3pPr marL="914400" indent="0">
              <a:buNone/>
              <a:defRPr sz="14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3931920" y="1325880"/>
            <a:ext cx="1280160" cy="457200"/>
          </a:xfrm>
        </p:spPr>
        <p:txBody>
          <a:bodyPr/>
          <a:lstStyle>
            <a:lvl1pPr algn="ctr">
              <a:defRPr lang="en-US" sz="1100" kern="1200" spc="0" baseline="0">
                <a:solidFill>
                  <a:schemeClr val="tx1"/>
                </a:solidFill>
                <a:latin typeface="+mn-lt"/>
                <a:ea typeface="+mn-ea"/>
                <a:cs typeface="+mn-cs"/>
              </a:defRPr>
            </a:lvl1pPr>
          </a:lstStyle>
          <a:p>
            <a:fld id="{7BAC3779-B1B2-4C6D-AF25-E91DADBE43FF}" type="datetime1">
              <a:rPr lang="en-US" smtClean="0"/>
              <a:t>6/26/2026</a:t>
            </a:fld>
            <a:endParaRPr lang="en-US"/>
          </a:p>
        </p:txBody>
      </p:sp>
      <p:sp>
        <p:nvSpPr>
          <p:cNvPr id="5" name="Footer Placeholder 4"/>
          <p:cNvSpPr>
            <a:spLocks noGrp="1"/>
          </p:cNvSpPr>
          <p:nvPr>
            <p:ph type="ftr" sz="quarter" idx="11"/>
          </p:nvPr>
        </p:nvSpPr>
        <p:spPr>
          <a:xfrm>
            <a:off x="1104679" y="5211060"/>
            <a:ext cx="4430268" cy="228600"/>
          </a:xfrm>
        </p:spPr>
        <p:txBody>
          <a:bodyPr/>
          <a:lstStyle>
            <a:lvl1pPr algn="l">
              <a:defRPr/>
            </a:lvl1pPr>
          </a:lstStyle>
          <a:p>
            <a:r>
              <a:rPr lang="en-US"/>
              <a:t>© Thriving Solo dba ChristiGamesLLC. All Rights Reserved.</a:t>
            </a:r>
          </a:p>
        </p:txBody>
      </p:sp>
      <p:sp>
        <p:nvSpPr>
          <p:cNvPr id="6" name="Slide Number Placeholder 5"/>
          <p:cNvSpPr>
            <a:spLocks noGrp="1"/>
          </p:cNvSpPr>
          <p:nvPr>
            <p:ph type="sldNum" sz="quarter" idx="12"/>
          </p:nvPr>
        </p:nvSpPr>
        <p:spPr>
          <a:xfrm>
            <a:off x="6453378" y="5211060"/>
            <a:ext cx="1584198" cy="228600"/>
          </a:xfrm>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245449205"/>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31520" y="2103120"/>
            <a:ext cx="3657600" cy="393192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54880" y="2103120"/>
            <a:ext cx="3657600" cy="393192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AEFFA35-62D6-4702-9C59-960510A63FF5}" type="datetime1">
              <a:rPr lang="en-US" smtClean="0"/>
              <a:t>6/26/2026</a:t>
            </a:fld>
            <a:endParaRPr lang="en-US"/>
          </a:p>
        </p:txBody>
      </p:sp>
      <p:sp>
        <p:nvSpPr>
          <p:cNvPr id="6" name="Footer Placeholder 5"/>
          <p:cNvSpPr>
            <a:spLocks noGrp="1"/>
          </p:cNvSpPr>
          <p:nvPr>
            <p:ph type="ftr" sz="quarter" idx="11"/>
          </p:nvPr>
        </p:nvSpPr>
        <p:spPr/>
        <p:txBody>
          <a:bodyPr/>
          <a:lstStyle/>
          <a:p>
            <a:r>
              <a:rPr lang="en-US"/>
              <a:t>© Thriving Solo dba ChristiGamesLLC. All Rights Reserved.</a:t>
            </a:r>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0302751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731520" y="2074334"/>
            <a:ext cx="365760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31520" y="2755898"/>
            <a:ext cx="365760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54880" y="2074334"/>
            <a:ext cx="365760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754880" y="2756581"/>
            <a:ext cx="365760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69EC486-6450-4130-9175-E2B7C4527599}" type="datetime1">
              <a:rPr lang="en-US" smtClean="0"/>
              <a:t>6/26/2026</a:t>
            </a:fld>
            <a:endParaRPr lang="en-US"/>
          </a:p>
        </p:txBody>
      </p:sp>
      <p:sp>
        <p:nvSpPr>
          <p:cNvPr id="8" name="Footer Placeholder 7"/>
          <p:cNvSpPr>
            <a:spLocks noGrp="1"/>
          </p:cNvSpPr>
          <p:nvPr>
            <p:ph type="ftr" sz="quarter" idx="11"/>
          </p:nvPr>
        </p:nvSpPr>
        <p:spPr/>
        <p:txBody>
          <a:bodyPr/>
          <a:lstStyle/>
          <a:p>
            <a:r>
              <a:rPr lang="en-US"/>
              <a:t>© Thriving Solo dba ChristiGamesLLC. All Rights Reserved.</a:t>
            </a:r>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0300693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BBBA645-8B7F-40DB-9D49-A71153456B93}" type="datetime1">
              <a:rPr lang="en-US" smtClean="0"/>
              <a:t>6/26/2026</a:t>
            </a:fld>
            <a:endParaRPr lang="en-US"/>
          </a:p>
        </p:txBody>
      </p:sp>
      <p:sp>
        <p:nvSpPr>
          <p:cNvPr id="4" name="Footer Placeholder 3"/>
          <p:cNvSpPr>
            <a:spLocks noGrp="1"/>
          </p:cNvSpPr>
          <p:nvPr>
            <p:ph type="ftr" sz="quarter" idx="11"/>
          </p:nvPr>
        </p:nvSpPr>
        <p:spPr/>
        <p:txBody>
          <a:bodyPr/>
          <a:lstStyle/>
          <a:p>
            <a:r>
              <a:rPr lang="en-US"/>
              <a:t>© Thriving Solo dba ChristiGamesLLC. All Rights Reserved.</a:t>
            </a:r>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41464139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8CA8CB8-F572-4BCF-9B01-E93F2AF8A7AB}" type="datetime1">
              <a:rPr lang="en-US" smtClean="0"/>
              <a:t>6/26/2026</a:t>
            </a:fld>
            <a:endParaRPr lang="en-US"/>
          </a:p>
        </p:txBody>
      </p:sp>
      <p:sp>
        <p:nvSpPr>
          <p:cNvPr id="3" name="Footer Placeholder 2"/>
          <p:cNvSpPr>
            <a:spLocks noGrp="1"/>
          </p:cNvSpPr>
          <p:nvPr>
            <p:ph type="ftr" sz="quarter" idx="11"/>
          </p:nvPr>
        </p:nvSpPr>
        <p:spPr/>
        <p:txBody>
          <a:bodyPr/>
          <a:lstStyle/>
          <a:p>
            <a:r>
              <a:rPr lang="en-US"/>
              <a:t>© Thriving Solo dba ChristiGamesLLC. All Rights Reserved.</a:t>
            </a:r>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309984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184147" y="173736"/>
            <a:ext cx="6398514" cy="651052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6765290" y="173736"/>
            <a:ext cx="2194560" cy="651052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972300" y="607392"/>
            <a:ext cx="1823085" cy="1645920"/>
          </a:xfrm>
        </p:spPr>
        <p:txBody>
          <a:bodyPr anchor="b">
            <a:normAutofit/>
          </a:bodyPr>
          <a:lstStyle>
            <a:lvl1pPr algn="l" defTabSz="914400" rtl="0" eaLnBrk="1" latinLnBrk="0" hangingPunct="1">
              <a:lnSpc>
                <a:spcPct val="90000"/>
              </a:lnSpc>
              <a:spcBef>
                <a:spcPct val="0"/>
              </a:spcBef>
              <a:buNone/>
              <a:defRPr lang="en-US" sz="24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68976" y="907143"/>
            <a:ext cx="5428856" cy="5043714"/>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972300" y="2286000"/>
            <a:ext cx="1823085" cy="3505200"/>
          </a:xfrm>
        </p:spPr>
        <p:txBody>
          <a:bodyPr>
            <a:normAutofit/>
          </a:bodyPr>
          <a:lstStyle>
            <a:lvl1pPr marL="0" indent="0">
              <a:lnSpc>
                <a:spcPct val="110000"/>
              </a:lnSpc>
              <a:spcBef>
                <a:spcPts val="800"/>
              </a:spcBef>
              <a:buNone/>
              <a:defRPr sz="13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66B89856-2FE8-435B-B401-17526C76456E}" type="datetime1">
              <a:rPr lang="en-US" smtClean="0"/>
              <a:t>6/26/2026</a:t>
            </a:fld>
            <a:endParaRPr lang="en-US"/>
          </a:p>
        </p:txBody>
      </p:sp>
      <p:sp>
        <p:nvSpPr>
          <p:cNvPr id="9" name="Footer Placeholder 8"/>
          <p:cNvSpPr>
            <a:spLocks noGrp="1"/>
          </p:cNvSpPr>
          <p:nvPr>
            <p:ph type="ftr" sz="quarter" idx="11"/>
          </p:nvPr>
        </p:nvSpPr>
        <p:spPr/>
        <p:txBody>
          <a:bodyPr/>
          <a:lstStyle>
            <a:lvl1pPr algn="r">
              <a:defRPr/>
            </a:lvl1pPr>
          </a:lstStyle>
          <a:p>
            <a:r>
              <a:rPr lang="en-US"/>
              <a:t>© Thriving Solo dba ChristiGamesLLC. All Rights Reserved.</a:t>
            </a:r>
          </a:p>
        </p:txBody>
      </p:sp>
      <p:sp>
        <p:nvSpPr>
          <p:cNvPr id="11" name="Slide Number Placeholder 10"/>
          <p:cNvSpPr>
            <a:spLocks noGrp="1"/>
          </p:cNvSpPr>
          <p:nvPr>
            <p:ph type="sldNum" sz="quarter" idx="12"/>
          </p:nvPr>
        </p:nvSpPr>
        <p:spPr>
          <a:xfrm>
            <a:off x="7795258" y="6310086"/>
            <a:ext cx="1097280" cy="274320"/>
          </a:xfrm>
        </p:spPr>
        <p:txBody>
          <a:bodyPr/>
          <a:lstStyle>
            <a:lvl1pPr>
              <a:defRPr>
                <a:solidFill>
                  <a:srgbClr val="FFFFFF"/>
                </a:solidFill>
              </a:defRPr>
            </a:lvl1pPr>
          </a:lstStyle>
          <a:p>
            <a:fld id="{C1FF6DA9-008F-8B48-92A6-B652298478BF}" type="slidenum">
              <a:rPr lang="en-US" smtClean="0"/>
              <a:t>‹#›</a:t>
            </a:fld>
            <a:endParaRPr lang="en-US"/>
          </a:p>
        </p:txBody>
      </p:sp>
      <p:sp>
        <p:nvSpPr>
          <p:cNvPr id="12" name="Rectangle 11"/>
          <p:cNvSpPr/>
          <p:nvPr/>
        </p:nvSpPr>
        <p:spPr>
          <a:xfrm>
            <a:off x="6868160" y="274320"/>
            <a:ext cx="1988820" cy="6309360"/>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3080616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6765290" y="173736"/>
            <a:ext cx="2194560" cy="651052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972300" y="603504"/>
            <a:ext cx="1824228" cy="1645920"/>
          </a:xfrm>
        </p:spPr>
        <p:txBody>
          <a:bodyPr anchor="b">
            <a:noAutofit/>
          </a:bodyPr>
          <a:lstStyle>
            <a:lvl1pPr algn="l">
              <a:defRPr sz="24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71449" y="173736"/>
            <a:ext cx="6398514" cy="6510528"/>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972300" y="2286000"/>
            <a:ext cx="1824228" cy="3502152"/>
          </a:xfrm>
        </p:spPr>
        <p:txBody>
          <a:bodyPr>
            <a:normAutofit/>
          </a:bodyPr>
          <a:lstStyle>
            <a:lvl1pPr marL="0" indent="0" algn="l">
              <a:lnSpc>
                <a:spcPct val="110000"/>
              </a:lnSpc>
              <a:spcBef>
                <a:spcPts val="800"/>
              </a:spcBef>
              <a:buNone/>
              <a:defRPr sz="13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A019E79E-6A85-4B3F-9CE7-09FD6822456A}" type="datetime1">
              <a:rPr lang="en-US" smtClean="0"/>
              <a:t>6/26/2026</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9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r>
              <a:rPr lang="en-US"/>
              <a:t>© Thriving Solo dba ChristiGamesLLC. All Rights Reserved.</a:t>
            </a:r>
          </a:p>
        </p:txBody>
      </p:sp>
      <p:sp>
        <p:nvSpPr>
          <p:cNvPr id="7" name="Slide Number Placeholder 6"/>
          <p:cNvSpPr>
            <a:spLocks noGrp="1"/>
          </p:cNvSpPr>
          <p:nvPr>
            <p:ph type="sldNum" sz="quarter" idx="12"/>
          </p:nvPr>
        </p:nvSpPr>
        <p:spPr>
          <a:xfrm>
            <a:off x="7797546" y="6309360"/>
            <a:ext cx="1097280" cy="274320"/>
          </a:xfrm>
        </p:spPr>
        <p:txBody>
          <a:bodyPr/>
          <a:lstStyle>
            <a:lvl1pPr>
              <a:defRPr>
                <a:solidFill>
                  <a:srgbClr val="FFFFFF"/>
                </a:solidFill>
              </a:defRPr>
            </a:lvl1pPr>
          </a:lstStyle>
          <a:p>
            <a:fld id="{C1FF6DA9-008F-8B48-92A6-B652298478BF}" type="slidenum">
              <a:rPr lang="en-US" smtClean="0"/>
              <a:t>‹#›</a:t>
            </a:fld>
            <a:endParaRPr lang="en-US"/>
          </a:p>
        </p:txBody>
      </p:sp>
      <p:sp>
        <p:nvSpPr>
          <p:cNvPr id="11" name="Rectangle 10"/>
          <p:cNvSpPr/>
          <p:nvPr/>
        </p:nvSpPr>
        <p:spPr>
          <a:xfrm>
            <a:off x="6868160" y="274320"/>
            <a:ext cx="1988820" cy="6309360"/>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2918054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176022" y="173736"/>
            <a:ext cx="8791956" cy="6510528"/>
          </a:xfrm>
          <a:prstGeom prst="rect">
            <a:avLst/>
          </a:prstGeom>
          <a:solidFill>
            <a:schemeClr val="bg2"/>
          </a:solidFill>
          <a:ln w="6350" cap="flat" cmpd="sng" algn="ctr">
            <a:noFill/>
            <a:prstDash val="solid"/>
          </a:ln>
          <a:effectLst>
            <a:softEdge rad="0"/>
          </a:effectLst>
        </p:spPr>
        <p:txBody>
          <a:bodyPr/>
          <a:lstStyle/>
          <a:p>
            <a:endParaRPr lang="en-US"/>
          </a:p>
        </p:txBody>
      </p:sp>
      <p:sp>
        <p:nvSpPr>
          <p:cNvPr id="2" name="Title Placeholder 1"/>
          <p:cNvSpPr>
            <a:spLocks noGrp="1"/>
          </p:cNvSpPr>
          <p:nvPr>
            <p:ph type="title"/>
          </p:nvPr>
        </p:nvSpPr>
        <p:spPr>
          <a:xfrm>
            <a:off x="731520" y="642594"/>
            <a:ext cx="768096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731520" y="2103120"/>
            <a:ext cx="7680960" cy="393192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34768" y="6309360"/>
            <a:ext cx="2057400" cy="274320"/>
          </a:xfrm>
          <a:prstGeom prst="rect">
            <a:avLst/>
          </a:prstGeom>
        </p:spPr>
        <p:txBody>
          <a:bodyPr vert="horz" lIns="91440" tIns="45720" rIns="91440" bIns="45720" rtlCol="0" anchor="b"/>
          <a:lstStyle>
            <a:lvl1pPr algn="l">
              <a:defRPr sz="900">
                <a:solidFill>
                  <a:schemeClr val="tx1">
                    <a:lumMod val="75000"/>
                    <a:lumOff val="25000"/>
                  </a:schemeClr>
                </a:solidFill>
              </a:defRPr>
            </a:lvl1pPr>
          </a:lstStyle>
          <a:p>
            <a:fld id="{939F23BD-C9BF-4583-ACAE-519989E7DEB5}" type="datetime1">
              <a:rPr lang="en-US" smtClean="0"/>
              <a:t>6/26/2026</a:t>
            </a:fld>
            <a:endParaRPr lang="en-US"/>
          </a:p>
        </p:txBody>
      </p:sp>
      <p:sp>
        <p:nvSpPr>
          <p:cNvPr id="5" name="Footer Placeholder 4"/>
          <p:cNvSpPr>
            <a:spLocks noGrp="1"/>
          </p:cNvSpPr>
          <p:nvPr>
            <p:ph type="ftr" sz="quarter" idx="3"/>
          </p:nvPr>
        </p:nvSpPr>
        <p:spPr>
          <a:xfrm>
            <a:off x="2596896" y="6309360"/>
            <a:ext cx="3950208" cy="274320"/>
          </a:xfrm>
          <a:prstGeom prst="rect">
            <a:avLst/>
          </a:prstGeom>
        </p:spPr>
        <p:txBody>
          <a:bodyPr vert="horz" lIns="91440" tIns="45720" rIns="91440" bIns="45720" rtlCol="0" anchor="b"/>
          <a:lstStyle>
            <a:lvl1pPr algn="ctr">
              <a:defRPr sz="900">
                <a:solidFill>
                  <a:schemeClr val="tx1">
                    <a:lumMod val="75000"/>
                    <a:lumOff val="25000"/>
                  </a:schemeClr>
                </a:solidFill>
              </a:defRPr>
            </a:lvl1pPr>
          </a:lstStyle>
          <a:p>
            <a:r>
              <a:rPr lang="en-US"/>
              <a:t>© Thriving Solo dba ChristiGamesLLC. All Rights Reserved.</a:t>
            </a:r>
          </a:p>
        </p:txBody>
      </p:sp>
      <p:sp>
        <p:nvSpPr>
          <p:cNvPr id="6" name="Slide Number Placeholder 5"/>
          <p:cNvSpPr>
            <a:spLocks noGrp="1"/>
          </p:cNvSpPr>
          <p:nvPr>
            <p:ph type="sldNum" sz="quarter" idx="4"/>
          </p:nvPr>
        </p:nvSpPr>
        <p:spPr>
          <a:xfrm>
            <a:off x="7823382" y="6309360"/>
            <a:ext cx="1097280" cy="274320"/>
          </a:xfrm>
          <a:prstGeom prst="rect">
            <a:avLst/>
          </a:prstGeom>
        </p:spPr>
        <p:txBody>
          <a:bodyPr vert="horz" lIns="91440" tIns="45720" rIns="91440" bIns="45720" rtlCol="0" anchor="b"/>
          <a:lstStyle>
            <a:lvl1pPr algn="r">
              <a:defRPr sz="900">
                <a:solidFill>
                  <a:schemeClr val="tx1">
                    <a:lumMod val="75000"/>
                    <a:lumOff val="2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3213180821"/>
      </p:ext>
    </p:extLst>
  </p:cSld>
  <p:clrMap bg1="lt1" tx1="dk1" bg2="lt2" tx2="dk2" accent1="accent1" accent2="accent2" accent3="accent3" accent4="accent4" accent5="accent5" accent6="accent6" hlink="hlink" folHlink="folHlink"/>
  <p:sldLayoutIdLst>
    <p:sldLayoutId id="2147483833" r:id="rId1"/>
    <p:sldLayoutId id="2147483834" r:id="rId2"/>
    <p:sldLayoutId id="2147483835" r:id="rId3"/>
    <p:sldLayoutId id="2147483836" r:id="rId4"/>
    <p:sldLayoutId id="2147483837" r:id="rId5"/>
    <p:sldLayoutId id="2147483838" r:id="rId6"/>
    <p:sldLayoutId id="2147483839" r:id="rId7"/>
    <p:sldLayoutId id="2147483840" r:id="rId8"/>
    <p:sldLayoutId id="2147483841" r:id="rId9"/>
    <p:sldLayoutId id="2147483842" r:id="rId10"/>
    <p:sldLayoutId id="2147483843" r:id="rId11"/>
  </p:sldLayoutIdLst>
  <p:hf sldNum="0" hdr="0" dt="0"/>
  <p:txStyles>
    <p:titleStyle>
      <a:lvl1pPr algn="l" defTabSz="914400" rtl="0" eaLnBrk="1" latinLnBrk="0" hangingPunct="1">
        <a:lnSpc>
          <a:spcPct val="90000"/>
        </a:lnSpc>
        <a:spcBef>
          <a:spcPct val="0"/>
        </a:spcBef>
        <a:buNone/>
        <a:defRPr lang="en-US" sz="40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Background Photo"/>
          <p:cNvPicPr>
            <a:picLocks noChangeAspect="1"/>
          </p:cNvPicPr>
          <p:nvPr/>
        </p:nvPicPr>
        <p:blipFill>
          <a:blip r:embed="rId2"/>
          <a:srcRect l="5553" r="5553"/>
          <a:stretch>
            <a:fillRect/>
          </a:stretch>
        </p:blipFill>
        <p:spPr>
          <a:xfrm>
            <a:off x="0" y="0"/>
            <a:ext cx="9144000" cy="6858000"/>
          </a:xfrm>
          <a:prstGeom prst="rect">
            <a:avLst/>
          </a:prstGeom>
        </p:spPr>
      </p:pic>
      <p:sp>
        <p:nvSpPr>
          <p:cNvPr id="11" name="Scrim"/>
          <p:cNvSpPr/>
          <p:nvPr/>
        </p:nvSpPr>
        <p:spPr>
          <a:xfrm>
            <a:off x="0" y="0"/>
            <a:ext cx="9144000" cy="6858000"/>
          </a:xfrm>
          <a:prstGeom prst="rect">
            <a:avLst/>
          </a:prstGeom>
          <a:gradFill>
            <a:gsLst>
              <a:gs pos="0">
                <a:srgbClr val="000000">
                  <a:alpha val="58000"/>
                </a:srgbClr>
              </a:gs>
              <a:gs pos="22000">
                <a:srgbClr val="000000">
                  <a:alpha val="8000"/>
                </a:srgbClr>
              </a:gs>
              <a:gs pos="58000">
                <a:srgbClr val="000000">
                  <a:alpha val="4000"/>
                </a:srgbClr>
              </a:gs>
              <a:gs pos="100000">
                <a:srgbClr val="000000">
                  <a:alpha val="72000"/>
                </a:srgbClr>
              </a:gs>
            </a:gsLst>
            <a:lin ang="5400000" scaled="1"/>
          </a:gradFill>
          <a:ln>
            <a:noFill/>
          </a:ln>
        </p:spPr>
        <p:txBody>
          <a:bodyPr/>
          <a:lstStyle/>
          <a:p>
            <a:endParaRPr lang="en-US"/>
          </a:p>
        </p:txBody>
      </p:sp>
      <p:sp>
        <p:nvSpPr>
          <p:cNvPr id="2" name="Title 1"/>
          <p:cNvSpPr>
            <a:spLocks noGrp="1"/>
          </p:cNvSpPr>
          <p:nvPr>
            <p:ph type="ctrTitle"/>
          </p:nvPr>
        </p:nvSpPr>
        <p:spPr>
          <a:xfrm>
            <a:off x="685800" y="400000"/>
            <a:ext cx="7772400" cy="1000000"/>
          </a:xfrm>
        </p:spPr>
        <p:txBody>
          <a:bodyPr anchor="t">
            <a:normAutofit/>
          </a:bodyPr>
          <a:lstStyle/>
          <a:p>
            <a:pPr algn="l"/>
            <a:r>
              <a:rPr lang="en-US" sz="4000" b="1">
                <a:solidFill>
                  <a:schemeClr val="bg1"/>
                </a:solidFill>
                <a:latin typeface="+mj-lt"/>
              </a:rPr>
              <a:t>Exercise for Singles</a:t>
            </a:r>
          </a:p>
        </p:txBody>
      </p:sp>
      <p:sp>
        <p:nvSpPr>
          <p:cNvPr id="30" name="Disclaimer"/>
          <p:cNvSpPr/>
          <p:nvPr/>
        </p:nvSpPr>
        <p:spPr>
          <a:xfrm>
            <a:off x="685800" y="6320000"/>
            <a:ext cx="7772400" cy="400000"/>
          </a:xfrm>
          <a:prstGeom prst="rect">
            <a:avLst/>
          </a:prstGeom>
        </p:spPr>
        <p:txBody>
          <a:bodyPr wrap="square" lIns="0" tIns="0" rIns="0" bIns="0" anchor="t">
            <a:normAutofit/>
          </a:bodyPr>
          <a:lstStyle/>
          <a:p>
            <a:pPr algn="l"/>
            <a:r>
              <a:rPr lang="en-US" sz="1100" i="1">
                <a:solidFill>
                  <a:schemeClr val="bg1"/>
                </a:solidFill>
              </a:rPr>
              <a:t>Check with your doctor before starting a new exercise routine.</a:t>
            </a:r>
          </a:p>
        </p:txBody>
      </p:sp>
      <p:sp>
        <p:nvSpPr>
          <p:cNvPr id="3" name="Footer Placeholder 2">
            <a:extLst>
              <a:ext uri="{FF2B5EF4-FFF2-40B4-BE49-F238E27FC236}">
                <a16:creationId xmlns:a16="http://schemas.microsoft.com/office/drawing/2014/main" id="{B9B535A1-A6C6-7B46-3F53-0A66D6FB932C}"/>
              </a:ext>
            </a:extLst>
          </p:cNvPr>
          <p:cNvSpPr>
            <a:spLocks noGrp="1"/>
          </p:cNvSpPr>
          <p:nvPr>
            <p:ph type="ftr" sz="quarter" idx="11"/>
          </p:nvPr>
        </p:nvSpPr>
        <p:spPr/>
        <p:txBody>
          <a:bodyPr/>
          <a:lstStyle/>
          <a:p>
            <a:r>
              <a:rPr lang="en-US"/>
              <a:t>© Thriving Solo dba ChristiGamesLLC. All Rights Reserved.</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320"/>
            <a:ext cx="8400000" cy="941832"/>
          </a:xfrm>
        </p:spPr>
        <p:txBody>
          <a:bodyPr anchor="b">
            <a:normAutofit/>
          </a:bodyPr>
          <a:lstStyle/>
          <a:p>
            <a:r>
              <a:rPr lang="en-US" sz="2600" b="1">
                <a:solidFill>
                  <a:schemeClr val="accent2"/>
                </a:solidFill>
              </a:rPr>
              <a:t>Chronic conditions and exercise by age</a:t>
            </a:r>
          </a:p>
        </p:txBody>
      </p:sp>
      <p:sp>
        <p:nvSpPr>
          <p:cNvPr id="3" name="Content Placeholder 2"/>
          <p:cNvSpPr>
            <a:spLocks noGrp="1"/>
          </p:cNvSpPr>
          <p:nvPr>
            <p:ph idx="1"/>
          </p:nvPr>
        </p:nvSpPr>
        <p:spPr>
          <a:xfrm>
            <a:off x="457200" y="1295400"/>
            <a:ext cx="4145280" cy="4953000"/>
          </a:xfrm>
        </p:spPr>
        <p:txBody>
          <a:bodyPr>
            <a:normAutofit fontScale="92500" lnSpcReduction="20000"/>
          </a:bodyPr>
          <a:lstStyle/>
          <a:p>
            <a:pPr lvl="0"/>
            <a:r>
              <a:rPr lang="en-US" b="1">
                <a:solidFill>
                  <a:schemeClr val="accent2"/>
                </a:solidFill>
              </a:rPr>
              <a:t>The pattern: </a:t>
            </a:r>
            <a:r>
              <a:rPr lang="en-US"/>
              <a:t>as US adults age, chronic conditions become far more common while regular exercise drops off, the opposite of what the body needs.</a:t>
            </a:r>
          </a:p>
          <a:p>
            <a:pPr lvl="0"/>
            <a:r>
              <a:rPr lang="en-US" b="1">
                <a:solidFill>
                  <a:schemeClr val="accent2"/>
                </a:solidFill>
              </a:rPr>
              <a:t>Chronic conditions climb: </a:t>
            </a:r>
            <a:r>
              <a:rPr lang="en-US"/>
              <a:t>about 6 in 10 young adults, 8 in 10 in midlife, and more than 9 in 10 older adults have at least one chronic condition.</a:t>
            </a:r>
          </a:p>
          <a:p>
            <a:pPr lvl="0"/>
            <a:r>
              <a:rPr lang="en-US" b="1">
                <a:solidFill>
                  <a:schemeClr val="accent2"/>
                </a:solidFill>
              </a:rPr>
              <a:t>Activity declines: </a:t>
            </a:r>
            <a:r>
              <a:rPr lang="en-US"/>
              <a:t>about 54% of young adults meet aerobic activity guidelines, slipping to roughly 47% in midlife and 38% among adults 65+.</a:t>
            </a:r>
          </a:p>
          <a:p>
            <a:pPr lvl="0"/>
            <a:r>
              <a:rPr lang="en-US" b="1">
                <a:solidFill>
                  <a:schemeClr val="accent2"/>
                </a:solidFill>
              </a:rPr>
              <a:t>Why it matters:</a:t>
            </a:r>
          </a:p>
          <a:p>
            <a:pPr marL="228600" lvl="0" indent="-228600">
              <a:buFont typeface="Arial" panose="020B0604020202020204" pitchFamily="34" charset="0"/>
              <a:buChar char="•"/>
            </a:pPr>
            <a:r>
              <a:rPr lang="en-US"/>
              <a:t>Regular activity helps prevent and manage heart disease, diabetes, and high blood pressure.</a:t>
            </a:r>
          </a:p>
          <a:p>
            <a:pPr marL="228600" lvl="0" indent="-228600">
              <a:buFont typeface="Arial" panose="020B0604020202020204" pitchFamily="34" charset="0"/>
              <a:buChar char="•"/>
            </a:pPr>
            <a:r>
              <a:rPr lang="en-US"/>
              <a:t>Movement should rise, not fall, with age.</a:t>
            </a:r>
          </a:p>
        </p:txBody>
      </p:sp>
      <p:graphicFrame>
        <p:nvGraphicFramePr>
          <p:cNvPr id="10" name="Chronic Conditions vs Exercise by Age Chart"/>
          <p:cNvGraphicFramePr/>
          <p:nvPr>
            <p:extLst>
              <p:ext uri="{D42A27DB-BD31-4B8C-83A1-F6EECF244321}">
                <p14:modId xmlns:p14="http://schemas.microsoft.com/office/powerpoint/2010/main" val="1677437467"/>
              </p:ext>
            </p:extLst>
          </p:nvPr>
        </p:nvGraphicFramePr>
        <p:xfrm>
          <a:off x="4572000" y="1295400"/>
          <a:ext cx="3886200" cy="3300000"/>
        </p:xfrm>
        <a:graphic>
          <a:graphicData uri="http://schemas.openxmlformats.org/drawingml/2006/chart">
            <c:chart xmlns:c="http://schemas.openxmlformats.org/drawingml/2006/chart" xmlns:r="http://schemas.openxmlformats.org/officeDocument/2006/relationships" r:id="rId2"/>
          </a:graphicData>
        </a:graphic>
      </p:graphicFrame>
      <p:sp>
        <p:nvSpPr>
          <p:cNvPr id="11" name="Source Note"/>
          <p:cNvSpPr/>
          <p:nvPr/>
        </p:nvSpPr>
        <p:spPr>
          <a:xfrm>
            <a:off x="457200" y="6560000"/>
            <a:ext cx="8229600" cy="240000"/>
          </a:xfrm>
          <a:prstGeom prst="rect">
            <a:avLst/>
          </a:prstGeom>
        </p:spPr>
        <p:txBody>
          <a:bodyPr wrap="square" lIns="0" tIns="0" rIns="0" bIns="0" anchor="t">
            <a:normAutofit fontScale="92500"/>
          </a:bodyPr>
          <a:lstStyle/>
          <a:p>
            <a:r>
              <a:rPr lang="en-US" sz="900" i="1">
                <a:solidFill>
                  <a:schemeClr val="tx1">
                    <a:lumMod val="65000"/>
                    <a:lumOff val="35000"/>
                  </a:schemeClr>
                </a:solidFill>
              </a:rPr>
              <a:t>Source: CDC Behavioral Risk Factor Surveillance System, 2023 (chronic conditions); CDC/NCHS National Health Interview Survey, 2024 (aerobic activity).</a:t>
            </a:r>
          </a:p>
        </p:txBody>
      </p:sp>
      <p:sp>
        <p:nvSpPr>
          <p:cNvPr id="4" name="Footer Placeholder 3">
            <a:extLst>
              <a:ext uri="{FF2B5EF4-FFF2-40B4-BE49-F238E27FC236}">
                <a16:creationId xmlns:a16="http://schemas.microsoft.com/office/drawing/2014/main" id="{7E58E163-EC48-0C05-5C3B-0FED1AB9B88B}"/>
              </a:ext>
            </a:extLst>
          </p:cNvPr>
          <p:cNvSpPr>
            <a:spLocks noGrp="1"/>
          </p:cNvSpPr>
          <p:nvPr>
            <p:ph type="ftr" sz="quarter" idx="11"/>
          </p:nvPr>
        </p:nvSpPr>
        <p:spPr/>
        <p:txBody>
          <a:bodyPr/>
          <a:lstStyle/>
          <a:p>
            <a:r>
              <a:rPr lang="en-US"/>
              <a:t>© Thriving Solo dba ChristiGamesLLC. All Rights Reserved.</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chemeClr val="accent2"/>
                </a:solidFill>
              </a:rPr>
              <a:t>Benefits of exercise</a:t>
            </a:r>
          </a:p>
        </p:txBody>
      </p:sp>
      <p:sp>
        <p:nvSpPr>
          <p:cNvPr id="3" name="Content Placeholder 2"/>
          <p:cNvSpPr>
            <a:spLocks noGrp="1"/>
          </p:cNvSpPr>
          <p:nvPr>
            <p:ph idx="1"/>
          </p:nvPr>
        </p:nvSpPr>
        <p:spPr/>
        <p:txBody>
          <a:bodyPr>
            <a:normAutofit fontScale="85000" lnSpcReduction="20000"/>
          </a:bodyPr>
          <a:lstStyle/>
          <a:p>
            <a:pPr lvl="0"/>
            <a:r>
              <a:rPr lang="en-US" b="1" dirty="0">
                <a:solidFill>
                  <a:schemeClr val="accent2"/>
                </a:solidFill>
              </a:rPr>
              <a:t>Why it matters:</a:t>
            </a:r>
          </a:p>
          <a:p>
            <a:pPr lvl="1"/>
            <a:r>
              <a:rPr lang="en-US" dirty="0"/>
              <a:t>Lowers risk of heart disease, stroke, and type 2 diabetes</a:t>
            </a:r>
          </a:p>
          <a:p>
            <a:pPr lvl="1"/>
            <a:r>
              <a:rPr lang="en-US" dirty="0"/>
              <a:t>Eases anxiety and depression, sharpens focus, and improves sleep</a:t>
            </a:r>
          </a:p>
          <a:p>
            <a:pPr lvl="1"/>
            <a:r>
              <a:rPr lang="en-US" dirty="0"/>
              <a:t>Strengthens muscles and bones</a:t>
            </a:r>
          </a:p>
          <a:p>
            <a:pPr lvl="0"/>
            <a:r>
              <a:rPr lang="en-US" b="1" dirty="0">
                <a:solidFill>
                  <a:schemeClr val="accent2"/>
                </a:solidFill>
              </a:rPr>
              <a:t>Easy ways to move:</a:t>
            </a:r>
          </a:p>
          <a:p>
            <a:pPr lvl="1"/>
            <a:r>
              <a:rPr lang="en-US" dirty="0"/>
              <a:t>Brisk walking, cycling, swimming, or dancing</a:t>
            </a:r>
          </a:p>
          <a:p>
            <a:pPr lvl="1"/>
            <a:r>
              <a:rPr lang="en-US" dirty="0"/>
              <a:t>Strength training, yoga, and active chores like gardening</a:t>
            </a:r>
          </a:p>
          <a:p>
            <a:pPr lvl="0"/>
            <a:r>
              <a:rPr lang="en-US" b="1" dirty="0">
                <a:solidFill>
                  <a:schemeClr val="accent2"/>
                </a:solidFill>
              </a:rPr>
              <a:t>By the numbers:</a:t>
            </a:r>
          </a:p>
          <a:p>
            <a:pPr lvl="1"/>
            <a:r>
              <a:rPr lang="en-US" dirty="0"/>
              <a:t>Active people have a 20-30% lower risk of early death</a:t>
            </a:r>
          </a:p>
          <a:p>
            <a:pPr lvl="1"/>
            <a:r>
              <a:rPr lang="en-US" dirty="0"/>
              <a:t>Enough activity could prevent 1 in 8 breast cancer cases and 1 in 12 diabetes cases</a:t>
            </a:r>
          </a:p>
          <a:p>
            <a:pPr lvl="1"/>
            <a:r>
              <a:rPr lang="en-US" dirty="0"/>
              <a:t>Exercise eases depression about as effectively as medication or therapy</a:t>
            </a:r>
          </a:p>
          <a:p>
            <a:pPr lvl="0"/>
            <a:r>
              <a:rPr lang="en-US" b="1" dirty="0">
                <a:solidFill>
                  <a:schemeClr val="accent2"/>
                </a:solidFill>
              </a:rPr>
              <a:t>Action steps:</a:t>
            </a:r>
          </a:p>
          <a:p>
            <a:pPr lvl="1"/>
            <a:r>
              <a:rPr lang="en-US" dirty="0"/>
              <a:t>Aim for 150 minutes a week, about 30 minutes on 5 days</a:t>
            </a:r>
          </a:p>
          <a:p>
            <a:pPr lvl="1"/>
            <a:r>
              <a:rPr lang="en-US" dirty="0"/>
              <a:t>Add muscle-strengthening on 2 days; start small and build up</a:t>
            </a:r>
          </a:p>
          <a:p>
            <a:pPr lvl="1"/>
            <a:r>
              <a:rPr lang="en-US" dirty="0"/>
              <a:t>Pick activities you enjoy to stay consistent</a:t>
            </a:r>
          </a:p>
        </p:txBody>
      </p:sp>
      <p:sp>
        <p:nvSpPr>
          <p:cNvPr id="10" name="Source Note"/>
          <p:cNvSpPr/>
          <p:nvPr/>
        </p:nvSpPr>
        <p:spPr>
          <a:xfrm>
            <a:off x="457200" y="6560000"/>
            <a:ext cx="8229600" cy="240000"/>
          </a:xfrm>
          <a:prstGeom prst="rect">
            <a:avLst/>
          </a:prstGeom>
        </p:spPr>
        <p:txBody>
          <a:bodyPr wrap="square" lIns="0" tIns="0" rIns="0" bIns="0" anchor="t">
            <a:normAutofit/>
          </a:bodyPr>
          <a:lstStyle/>
          <a:p>
            <a:r>
              <a:rPr lang="en-US" sz="900" i="1">
                <a:solidFill>
                  <a:schemeClr val="tx1">
                    <a:lumMod val="65000"/>
                    <a:lumOff val="35000"/>
                  </a:schemeClr>
                </a:solidFill>
              </a:rPr>
              <a:t>Source: HHS Physical Activity Guidelines for Americans, 2nd ed.; World Health Organization.</a:t>
            </a:r>
          </a:p>
        </p:txBody>
      </p:sp>
      <p:sp>
        <p:nvSpPr>
          <p:cNvPr id="4" name="Footer Placeholder 3">
            <a:extLst>
              <a:ext uri="{FF2B5EF4-FFF2-40B4-BE49-F238E27FC236}">
                <a16:creationId xmlns:a16="http://schemas.microsoft.com/office/drawing/2014/main" id="{69892FF8-E5E3-30BD-ADC0-F45ABA1A2ED0}"/>
              </a:ext>
            </a:extLst>
          </p:cNvPr>
          <p:cNvSpPr>
            <a:spLocks noGrp="1"/>
          </p:cNvSpPr>
          <p:nvPr>
            <p:ph type="ftr" sz="quarter" idx="11"/>
          </p:nvPr>
        </p:nvSpPr>
        <p:spPr/>
        <p:txBody>
          <a:bodyPr/>
          <a:lstStyle/>
          <a:p>
            <a:r>
              <a:rPr lang="en-US"/>
              <a:t>© Thriving Solo dba ChristiGamesLLC. All Rights Reserved.</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solidFill>
                  <a:schemeClr val="accent2"/>
                </a:solidFill>
              </a:rPr>
              <a:t>Health Concerns by Age</a:t>
            </a:r>
          </a:p>
        </p:txBody>
      </p:sp>
      <p:sp>
        <p:nvSpPr>
          <p:cNvPr id="3" name="Content Placeholder 2"/>
          <p:cNvSpPr>
            <a:spLocks noGrp="1"/>
          </p:cNvSpPr>
          <p:nvPr>
            <p:ph idx="1"/>
          </p:nvPr>
        </p:nvSpPr>
        <p:spPr/>
        <p:txBody>
          <a:bodyPr>
            <a:normAutofit fontScale="85000" lnSpcReduction="20000"/>
          </a:bodyPr>
          <a:lstStyle/>
          <a:p>
            <a:pPr lvl="0"/>
            <a:r>
              <a:rPr lang="en-US" b="1">
                <a:solidFill>
                  <a:schemeClr val="accent2"/>
                </a:solidFill>
              </a:rPr>
              <a:t>Key concept: </a:t>
            </a:r>
            <a:r>
              <a:rPr lang="en-US" dirty="0"/>
              <a:t>Health risks shift with age, and regular activity helps prevent and manage them at every stage.</a:t>
            </a:r>
          </a:p>
          <a:p>
            <a:pPr lvl="0"/>
            <a:r>
              <a:rPr lang="en-US" b="1">
                <a:solidFill>
                  <a:schemeClr val="accent2"/>
                </a:solidFill>
              </a:rPr>
              <a:t>Common concerns by stage:</a:t>
            </a:r>
          </a:p>
          <a:p>
            <a:pPr lvl="1"/>
            <a:r>
              <a:rPr lang="en-US" dirty="0"/>
              <a:t>Midlife (35-64): rising blood pressure, heart disease, and type 2 diabetes</a:t>
            </a:r>
          </a:p>
          <a:p>
            <a:pPr lvl="1"/>
            <a:r>
              <a:rPr lang="en-US" dirty="0"/>
              <a:t>Older adults (65+): falls, bone loss, muscle loss, and multiple chronic conditions</a:t>
            </a:r>
          </a:p>
          <a:p>
            <a:pPr lvl="0"/>
            <a:r>
              <a:rPr lang="en-US" b="1">
                <a:solidFill>
                  <a:schemeClr val="accent2"/>
                </a:solidFill>
              </a:rPr>
              <a:t>By the numbers:</a:t>
            </a:r>
          </a:p>
          <a:p>
            <a:pPr lvl="1"/>
            <a:r>
              <a:rPr lang="en-US" dirty="0"/>
              <a:t>About 8 in 10 midlife adults and 9 in 10 older adults have at least one chronic condition</a:t>
            </a:r>
          </a:p>
          <a:p>
            <a:pPr lvl="1"/>
            <a:r>
              <a:rPr lang="en-US" dirty="0"/>
              <a:t>1 in 4 adults age 65+ falls each year, the leading cause of injury in older adults</a:t>
            </a:r>
          </a:p>
          <a:p>
            <a:pPr lvl="1"/>
            <a:r>
              <a:rPr lang="en-US" dirty="0"/>
              <a:t>Muscle mass drops about 8% per decade after 40, and nearly half of adults over 50 have low bone mass</a:t>
            </a:r>
          </a:p>
          <a:p>
            <a:pPr lvl="0"/>
            <a:r>
              <a:rPr lang="en-US" b="1">
                <a:solidFill>
                  <a:schemeClr val="accent2"/>
                </a:solidFill>
              </a:rPr>
              <a:t>Action steps:</a:t>
            </a:r>
          </a:p>
          <a:p>
            <a:pPr lvl="1"/>
            <a:r>
              <a:rPr lang="en-US" dirty="0"/>
              <a:t>Get 150 minutes a week of moderate activity plus 2 days of strength training</a:t>
            </a:r>
          </a:p>
          <a:p>
            <a:pPr lvl="1"/>
            <a:r>
              <a:rPr lang="en-US" dirty="0"/>
              <a:t>Add balance work like heel-to-toe walking to lower fall risk</a:t>
            </a:r>
          </a:p>
          <a:p>
            <a:pPr lvl="1"/>
            <a:r>
              <a:rPr lang="en-US" dirty="0"/>
              <a:t>Track blood pressure, blood sugar, and bone density; start gradually and match activity to ability</a:t>
            </a:r>
          </a:p>
        </p:txBody>
      </p:sp>
      <p:sp>
        <p:nvSpPr>
          <p:cNvPr id="10" name="Source Note"/>
          <p:cNvSpPr/>
          <p:nvPr/>
        </p:nvSpPr>
        <p:spPr>
          <a:xfrm>
            <a:off x="457200" y="6560000"/>
            <a:ext cx="8229600" cy="240000"/>
          </a:xfrm>
          <a:prstGeom prst="rect">
            <a:avLst/>
          </a:prstGeom>
        </p:spPr>
        <p:txBody>
          <a:bodyPr wrap="square" lIns="0" tIns="0" rIns="0" bIns="0" anchor="t">
            <a:normAutofit/>
          </a:bodyPr>
          <a:lstStyle/>
          <a:p>
            <a:r>
              <a:rPr lang="en-US" sz="900" i="1">
                <a:solidFill>
                  <a:schemeClr val="tx1">
                    <a:lumMod val="65000"/>
                    <a:lumOff val="35000"/>
                  </a:schemeClr>
                </a:solidFill>
              </a:rPr>
              <a:t>Source: HHS Physical Activity Guidelines for Americans, 2nd ed.; World Health Organization.</a:t>
            </a:r>
          </a:p>
        </p:txBody>
      </p:sp>
      <p:sp>
        <p:nvSpPr>
          <p:cNvPr id="4" name="Footer Placeholder 3">
            <a:extLst>
              <a:ext uri="{FF2B5EF4-FFF2-40B4-BE49-F238E27FC236}">
                <a16:creationId xmlns:a16="http://schemas.microsoft.com/office/drawing/2014/main" id="{EFE7C93C-6B90-95DE-648F-2EA5AF809824}"/>
              </a:ext>
            </a:extLst>
          </p:cNvPr>
          <p:cNvSpPr>
            <a:spLocks noGrp="1"/>
          </p:cNvSpPr>
          <p:nvPr>
            <p:ph type="ftr" sz="quarter" idx="11"/>
          </p:nvPr>
        </p:nvSpPr>
        <p:spPr/>
        <p:txBody>
          <a:bodyPr/>
          <a:lstStyle/>
          <a:p>
            <a:r>
              <a:rPr lang="en-US"/>
              <a:t>© Thriving Solo dba ChristiGamesLLC. All Rights Reserved.</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320"/>
            <a:ext cx="8400000" cy="941832"/>
          </a:xfrm>
        </p:spPr>
        <p:txBody>
          <a:bodyPr anchor="b">
            <a:normAutofit/>
          </a:bodyPr>
          <a:lstStyle/>
          <a:p>
            <a:r>
              <a:rPr lang="en-US" sz="2600" b="1">
                <a:solidFill>
                  <a:schemeClr val="accent2"/>
                </a:solidFill>
              </a:rPr>
              <a:t>Cardio, strength, flexibility, balance</a:t>
            </a:r>
          </a:p>
        </p:txBody>
      </p:sp>
      <p:sp>
        <p:nvSpPr>
          <p:cNvPr id="3" name="Content Placeholder 2"/>
          <p:cNvSpPr>
            <a:spLocks noGrp="1"/>
          </p:cNvSpPr>
          <p:nvPr>
            <p:ph idx="1"/>
          </p:nvPr>
        </p:nvSpPr>
        <p:spPr>
          <a:xfrm>
            <a:off x="457200" y="1295400"/>
            <a:ext cx="4145280" cy="4953000"/>
          </a:xfrm>
        </p:spPr>
        <p:txBody>
          <a:bodyPr>
            <a:normAutofit fontScale="92500" lnSpcReduction="10000"/>
          </a:bodyPr>
          <a:lstStyle/>
          <a:p>
            <a:pPr lvl="0"/>
            <a:r>
              <a:rPr lang="en-US" b="1">
                <a:solidFill>
                  <a:schemeClr val="accent2"/>
                </a:solidFill>
              </a:rPr>
              <a:t>Cardio (aerobic): </a:t>
            </a:r>
            <a:r>
              <a:rPr lang="en-US"/>
              <a:t>raises heart and breathing rate to build heart and lung fitness; brisk walking, cycling, swimming. Aim for 150-300 min a week.</a:t>
            </a:r>
          </a:p>
          <a:p>
            <a:pPr lvl="0"/>
            <a:r>
              <a:rPr lang="en-US" b="1">
                <a:solidFill>
                  <a:schemeClr val="accent2"/>
                </a:solidFill>
              </a:rPr>
              <a:t>Strength training: </a:t>
            </a:r>
            <a:r>
              <a:rPr lang="en-US"/>
              <a:t>works muscles against resistance to build strength and bone; weights, bands, bodyweight. Do 2+ days a week, all major muscle groups.</a:t>
            </a:r>
          </a:p>
          <a:p>
            <a:pPr lvl="0"/>
            <a:r>
              <a:rPr lang="en-US" b="1">
                <a:solidFill>
                  <a:schemeClr val="accent2"/>
                </a:solidFill>
              </a:rPr>
              <a:t>Flexibility: </a:t>
            </a:r>
            <a:r>
              <a:rPr lang="en-US"/>
              <a:t>stretching that improves range of motion and eases stiffness; yoga, daily stretches. Include most days as part of warm-up or cool-down.</a:t>
            </a:r>
          </a:p>
          <a:p>
            <a:pPr lvl="0"/>
            <a:r>
              <a:rPr lang="en-US" b="1">
                <a:solidFill>
                  <a:schemeClr val="accent2"/>
                </a:solidFill>
              </a:rPr>
              <a:t>Balance: </a:t>
            </a:r>
            <a:r>
              <a:rPr lang="en-US"/>
              <a:t>activities that improve stability and prevent falls; heel-to-toe walking, standing on one foot, tai chi. Key for adults 65+.</a:t>
            </a:r>
          </a:p>
        </p:txBody>
      </p:sp>
      <p:graphicFrame>
        <p:nvGraphicFramePr>
          <p:cNvPr id="10" name="Activity by Age Chart"/>
          <p:cNvGraphicFramePr/>
          <p:nvPr>
            <p:extLst>
              <p:ext uri="{D42A27DB-BD31-4B8C-83A1-F6EECF244321}">
                <p14:modId xmlns:p14="http://schemas.microsoft.com/office/powerpoint/2010/main" val="2836633932"/>
              </p:ext>
            </p:extLst>
          </p:nvPr>
        </p:nvGraphicFramePr>
        <p:xfrm>
          <a:off x="4800600" y="1371600"/>
          <a:ext cx="3886200" cy="4400550"/>
        </p:xfrm>
        <a:graphic>
          <a:graphicData uri="http://schemas.openxmlformats.org/drawingml/2006/chart">
            <c:chart xmlns:c="http://schemas.openxmlformats.org/drawingml/2006/chart" xmlns:r="http://schemas.openxmlformats.org/officeDocument/2006/relationships" r:id="rId2"/>
          </a:graphicData>
        </a:graphic>
      </p:graphicFrame>
      <p:sp>
        <p:nvSpPr>
          <p:cNvPr id="11" name="Source Note"/>
          <p:cNvSpPr/>
          <p:nvPr/>
        </p:nvSpPr>
        <p:spPr>
          <a:xfrm>
            <a:off x="457200" y="6560000"/>
            <a:ext cx="8229600" cy="240000"/>
          </a:xfrm>
          <a:prstGeom prst="rect">
            <a:avLst/>
          </a:prstGeom>
        </p:spPr>
        <p:txBody>
          <a:bodyPr wrap="square" lIns="0" tIns="0" rIns="0" bIns="0" anchor="t">
            <a:normAutofit/>
          </a:bodyPr>
          <a:lstStyle/>
          <a:p>
            <a:r>
              <a:rPr lang="en-US" sz="900" i="1">
                <a:solidFill>
                  <a:schemeClr val="tx1">
                    <a:lumMod val="65000"/>
                    <a:lumOff val="35000"/>
                  </a:schemeClr>
                </a:solidFill>
              </a:rPr>
              <a:t>Source: HHS Physical Activity Guidelines for Americans, 2nd ed.; World Health Organization.</a:t>
            </a:r>
          </a:p>
        </p:txBody>
      </p:sp>
      <p:sp>
        <p:nvSpPr>
          <p:cNvPr id="4" name="Footer Placeholder 3">
            <a:extLst>
              <a:ext uri="{FF2B5EF4-FFF2-40B4-BE49-F238E27FC236}">
                <a16:creationId xmlns:a16="http://schemas.microsoft.com/office/drawing/2014/main" id="{C9381AEC-75D4-8919-87C7-2415FC71000D}"/>
              </a:ext>
            </a:extLst>
          </p:cNvPr>
          <p:cNvSpPr>
            <a:spLocks noGrp="1"/>
          </p:cNvSpPr>
          <p:nvPr>
            <p:ph type="ftr" sz="quarter" idx="11"/>
          </p:nvPr>
        </p:nvSpPr>
        <p:spPr/>
        <p:txBody>
          <a:bodyPr/>
          <a:lstStyle/>
          <a:p>
            <a:r>
              <a:rPr lang="en-US"/>
              <a:t>© Thriving Solo dba ChristiGamesLLC. All Rights Reserved.</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71350" y="380000"/>
            <a:ext cx="5300000" cy="1300000"/>
          </a:xfrm>
        </p:spPr>
        <p:txBody>
          <a:bodyPr anchor="ctr">
            <a:normAutofit/>
          </a:bodyPr>
          <a:lstStyle/>
          <a:p>
            <a:r>
              <a:rPr lang="en-US" sz="3200" b="1">
                <a:solidFill>
                  <a:schemeClr val="accent2"/>
                </a:solidFill>
              </a:rPr>
              <a:t>Weekly exercise by age group</a:t>
            </a:r>
          </a:p>
        </p:txBody>
      </p:sp>
      <p:sp>
        <p:nvSpPr>
          <p:cNvPr id="3" name="Content Placeholder 2"/>
          <p:cNvSpPr>
            <a:spLocks noGrp="1"/>
          </p:cNvSpPr>
          <p:nvPr>
            <p:ph idx="1"/>
          </p:nvPr>
        </p:nvSpPr>
        <p:spPr>
          <a:xfrm>
            <a:off x="571350" y="5040000"/>
            <a:ext cx="8001300" cy="1500000"/>
          </a:xfrm>
        </p:spPr>
        <p:txBody>
          <a:bodyPr anchor="t">
            <a:normAutofit/>
          </a:bodyPr>
          <a:lstStyle/>
          <a:p>
            <a:pPr marL="228600" indent="-228600">
              <a:buFont typeface="Arial" panose="020B0604020202020204" pitchFamily="34" charset="0"/>
              <a:buChar char="•"/>
            </a:pPr>
            <a:r>
              <a:rPr lang="en-US" sz="1300" b="1">
                <a:solidFill>
                  <a:schemeClr val="accent2"/>
                </a:solidFill>
              </a:rPr>
              <a:t>Key concept: </a:t>
            </a:r>
            <a:r>
              <a:rPr lang="en-US" sz="1300"/>
              <a:t>Combine aerobic activity with muscle-strengthening every week; older adults should add balance work.</a:t>
            </a:r>
          </a:p>
          <a:p>
            <a:pPr marL="228600" indent="-228600">
              <a:buFont typeface="Arial" panose="020B0604020202020204" pitchFamily="34" charset="0"/>
              <a:buChar char="•"/>
            </a:pPr>
            <a:r>
              <a:rPr lang="en-US" sz="1300" b="1">
                <a:solidFill>
                  <a:schemeClr val="accent2"/>
                </a:solidFill>
              </a:rPr>
              <a:t>Statistic: </a:t>
            </a:r>
            <a:r>
              <a:rPr lang="en-US" sz="1300"/>
              <a:t>Only about 1 in 4 adults meets both the aerobic and muscle-strengthening guidelines.</a:t>
            </a:r>
          </a:p>
          <a:p>
            <a:pPr marL="228600" indent="-228600">
              <a:buFont typeface="Arial" panose="020B0604020202020204" pitchFamily="34" charset="0"/>
              <a:buChar char="•"/>
            </a:pPr>
            <a:r>
              <a:rPr lang="en-US" sz="1300" b="1">
                <a:solidFill>
                  <a:schemeClr val="accent2"/>
                </a:solidFill>
              </a:rPr>
              <a:t>Action step: </a:t>
            </a:r>
            <a:r>
              <a:rPr lang="en-US" sz="1300"/>
              <a:t>Spread activity across the week, start small, and build up gradually.</a:t>
            </a:r>
          </a:p>
        </p:txBody>
      </p:sp>
      <p:pic>
        <p:nvPicPr>
          <p:cNvPr id="5" name="Picture 4" descr="Older adults walking briskly outdoors">
            <a:extLst>
              <a:ext uri="{FF2B5EF4-FFF2-40B4-BE49-F238E27FC236}">
                <a16:creationId xmlns:a16="http://schemas.microsoft.com/office/drawing/2014/main" id="{FB3E64AF-9696-C0EA-9715-FAEF08BFF245}"/>
              </a:ext>
            </a:extLst>
          </p:cNvPr>
          <p:cNvPicPr>
            <a:picLocks noChangeAspect="1"/>
          </p:cNvPicPr>
          <p:nvPr/>
        </p:nvPicPr>
        <p:blipFill>
          <a:blip r:embed="rId2"/>
          <a:srcRect l="2212" r="2212"/>
          <a:stretch>
            <a:fillRect/>
          </a:stretch>
        </p:blipFill>
        <p:spPr>
          <a:xfrm>
            <a:off x="6443720" y="180000"/>
            <a:ext cx="2306280" cy="1608580"/>
          </a:xfrm>
          <a:prstGeom prst="rect">
            <a:avLst/>
          </a:prstGeom>
          <a:effectLst>
            <a:outerShdw blurRad="127000" dist="50800" dir="10800000" sx="99000" sy="99000" algn="r" rotWithShape="0">
              <a:prstClr val="black">
                <a:alpha val="40000"/>
              </a:prstClr>
            </a:outerShdw>
          </a:effectLst>
        </p:spPr>
      </p:pic>
      <p:graphicFrame>
        <p:nvGraphicFramePr>
          <p:cNvPr id="6" name="Weekly exercise table"/>
          <p:cNvGraphicFramePr>
            <a:graphicFrameLocks noGrp="1"/>
          </p:cNvGraphicFramePr>
          <p:nvPr>
            <p:extLst>
              <p:ext uri="{D42A27DB-BD31-4B8C-83A1-F6EECF244321}">
                <p14:modId xmlns:p14="http://schemas.microsoft.com/office/powerpoint/2010/main" val="1091575778"/>
              </p:ext>
            </p:extLst>
          </p:nvPr>
        </p:nvGraphicFramePr>
        <p:xfrm>
          <a:off x="571350" y="1820000"/>
          <a:ext cx="8001300" cy="2940000"/>
        </p:xfrm>
        <a:graphic>
          <a:graphicData uri="http://schemas.openxmlformats.org/drawingml/2006/table">
            <a:tbl>
              <a:tblPr firstRow="1" bandRow="1">
                <a:tableStyleId>{5C22544A-7EE6-4342-B048-85BDC9FD1C3A}</a:tableStyleId>
              </a:tblPr>
              <a:tblGrid>
                <a:gridCol w="1700000">
                  <a:extLst>
                    <a:ext uri="{9D8B030D-6E8A-4147-A177-3AD203B41FA5}">
                      <a16:colId xmlns:a16="http://schemas.microsoft.com/office/drawing/2014/main" val="20000"/>
                    </a:ext>
                  </a:extLst>
                </a:gridCol>
                <a:gridCol w="2350000">
                  <a:extLst>
                    <a:ext uri="{9D8B030D-6E8A-4147-A177-3AD203B41FA5}">
                      <a16:colId xmlns:a16="http://schemas.microsoft.com/office/drawing/2014/main" val="20001"/>
                    </a:ext>
                  </a:extLst>
                </a:gridCol>
                <a:gridCol w="2300000">
                  <a:extLst>
                    <a:ext uri="{9D8B030D-6E8A-4147-A177-3AD203B41FA5}">
                      <a16:colId xmlns:a16="http://schemas.microsoft.com/office/drawing/2014/main" val="20002"/>
                    </a:ext>
                  </a:extLst>
                </a:gridCol>
                <a:gridCol w="1651300">
                  <a:extLst>
                    <a:ext uri="{9D8B030D-6E8A-4147-A177-3AD203B41FA5}">
                      <a16:colId xmlns:a16="http://schemas.microsoft.com/office/drawing/2014/main" val="20003"/>
                    </a:ext>
                  </a:extLst>
                </a:gridCol>
              </a:tblGrid>
              <a:tr h="600000">
                <a:tc>
                  <a:txBody>
                    <a:bodyPr/>
                    <a:lstStyle/>
                    <a:p>
                      <a:r>
                        <a:rPr lang="en-US" sz="1200" b="1">
                          <a:solidFill>
                            <a:schemeClr val="bg1"/>
                          </a:solidFill>
                        </a:rPr>
                        <a:t>Age group</a:t>
                      </a:r>
                    </a:p>
                  </a:txBody>
                  <a:tcPr anchor="ctr">
                    <a:solidFill>
                      <a:schemeClr val="accent1"/>
                    </a:solidFill>
                  </a:tcPr>
                </a:tc>
                <a:tc>
                  <a:txBody>
                    <a:bodyPr/>
                    <a:lstStyle/>
                    <a:p>
                      <a:r>
                        <a:rPr lang="en-US" sz="1200" b="1">
                          <a:solidFill>
                            <a:schemeClr val="bg1"/>
                          </a:solidFill>
                        </a:rPr>
                        <a:t>Aerobic (cardio)</a:t>
                      </a:r>
                    </a:p>
                  </a:txBody>
                  <a:tcPr anchor="ctr">
                    <a:solidFill>
                      <a:schemeClr val="accent1"/>
                    </a:solidFill>
                  </a:tcPr>
                </a:tc>
                <a:tc>
                  <a:txBody>
                    <a:bodyPr/>
                    <a:lstStyle/>
                    <a:p>
                      <a:r>
                        <a:rPr lang="en-US" sz="1200" b="1">
                          <a:solidFill>
                            <a:schemeClr val="bg1"/>
                          </a:solidFill>
                        </a:rPr>
                        <a:t>Muscle strengthening</a:t>
                      </a:r>
                    </a:p>
                  </a:txBody>
                  <a:tcPr anchor="ctr">
                    <a:solidFill>
                      <a:schemeClr val="accent1"/>
                    </a:solidFill>
                  </a:tcPr>
                </a:tc>
                <a:tc>
                  <a:txBody>
                    <a:bodyPr/>
                    <a:lstStyle/>
                    <a:p>
                      <a:r>
                        <a:rPr lang="en-US" sz="1200" b="1">
                          <a:solidFill>
                            <a:schemeClr val="bg1"/>
                          </a:solidFill>
                        </a:rPr>
                        <a:t>Plus</a:t>
                      </a:r>
                    </a:p>
                  </a:txBody>
                  <a:tcPr anchor="ctr">
                    <a:solidFill>
                      <a:schemeClr val="accent1"/>
                    </a:solidFill>
                  </a:tcPr>
                </a:tc>
                <a:extLst>
                  <a:ext uri="{0D108BD9-81ED-4DB2-BD59-A6C34878D82A}">
                    <a16:rowId xmlns:a16="http://schemas.microsoft.com/office/drawing/2014/main" val="10000"/>
                  </a:ext>
                </a:extLst>
              </a:tr>
              <a:tr h="780000">
                <a:tc>
                  <a:txBody>
                    <a:bodyPr/>
                    <a:lstStyle/>
                    <a:p>
                      <a:r>
                        <a:rPr lang="en-US" sz="1100" b="1"/>
                        <a:t>Children &amp; teens (6–17)</a:t>
                      </a:r>
                    </a:p>
                  </a:txBody>
                  <a:tcPr anchor="ctr">
                    <a:lnL w="12700" cap="flat" cmpd="sng" algn="ctr">
                      <a:solidFill>
                        <a:schemeClr val="accent2"/>
                      </a:solidFill>
                      <a:prstDash val="solid"/>
                    </a:lnL>
                    <a:lnR w="12700" cap="flat" cmpd="sng" algn="ctr">
                      <a:solidFill>
                        <a:schemeClr val="accent2"/>
                      </a:solidFill>
                      <a:prstDash val="solid"/>
                    </a:lnR>
                    <a:lnB w="12700" cap="flat" cmpd="sng" algn="ctr">
                      <a:solidFill>
                        <a:schemeClr val="accent2"/>
                      </a:solidFill>
                      <a:prstDash val="solid"/>
                    </a:lnB>
                    <a:solidFill>
                      <a:schemeClr val="accent1">
                        <a:lumMod val="20000"/>
                        <a:lumOff val="80000"/>
                      </a:schemeClr>
                    </a:solidFill>
                  </a:tcPr>
                </a:tc>
                <a:tc>
                  <a:txBody>
                    <a:bodyPr/>
                    <a:lstStyle/>
                    <a:p>
                      <a:r>
                        <a:rPr lang="en-US" sz="1100"/>
                        <a:t>60 min a day, mostly moderate to vigorous</a:t>
                      </a:r>
                    </a:p>
                  </a:txBody>
                  <a:tcPr anchor="ctr">
                    <a:lnL w="12700" cap="flat" cmpd="sng" algn="ctr">
                      <a:solidFill>
                        <a:schemeClr val="accent2"/>
                      </a:solidFill>
                      <a:prstDash val="solid"/>
                    </a:lnL>
                    <a:lnR w="12700" cap="flat" cmpd="sng" algn="ctr">
                      <a:solidFill>
                        <a:schemeClr val="accent2"/>
                      </a:solidFill>
                      <a:prstDash val="solid"/>
                    </a:lnR>
                    <a:lnB w="12700" cap="flat" cmpd="sng" algn="ctr">
                      <a:solidFill>
                        <a:schemeClr val="accent2"/>
                      </a:solidFill>
                      <a:prstDash val="solid"/>
                    </a:lnB>
                    <a:solidFill>
                      <a:schemeClr val="accent1">
                        <a:lumMod val="20000"/>
                        <a:lumOff val="80000"/>
                      </a:schemeClr>
                    </a:solidFill>
                  </a:tcPr>
                </a:tc>
                <a:tc>
                  <a:txBody>
                    <a:bodyPr/>
                    <a:lstStyle/>
                    <a:p>
                      <a:r>
                        <a:rPr lang="en-US" sz="1100"/>
                        <a:t>3+ days a week</a:t>
                      </a:r>
                    </a:p>
                  </a:txBody>
                  <a:tcPr anchor="ctr">
                    <a:lnL w="12700" cap="flat" cmpd="sng" algn="ctr">
                      <a:solidFill>
                        <a:schemeClr val="accent2"/>
                      </a:solidFill>
                      <a:prstDash val="solid"/>
                    </a:lnL>
                    <a:lnR w="12700" cap="flat" cmpd="sng" algn="ctr">
                      <a:solidFill>
                        <a:schemeClr val="accent2"/>
                      </a:solidFill>
                      <a:prstDash val="solid"/>
                    </a:lnR>
                    <a:lnB w="12700" cap="flat" cmpd="sng" algn="ctr">
                      <a:solidFill>
                        <a:schemeClr val="accent2"/>
                      </a:solidFill>
                      <a:prstDash val="solid"/>
                    </a:lnB>
                    <a:solidFill>
                      <a:schemeClr val="accent1">
                        <a:lumMod val="20000"/>
                        <a:lumOff val="80000"/>
                      </a:schemeClr>
                    </a:solidFill>
                  </a:tcPr>
                </a:tc>
                <a:tc>
                  <a:txBody>
                    <a:bodyPr/>
                    <a:lstStyle/>
                    <a:p>
                      <a:r>
                        <a:rPr lang="en-US" sz="1100"/>
                        <a:t>Bone-strengthening 3+ days a week</a:t>
                      </a:r>
                    </a:p>
                  </a:txBody>
                  <a:tcPr anchor="ctr">
                    <a:lnL w="12700" cap="flat" cmpd="sng" algn="ctr">
                      <a:solidFill>
                        <a:schemeClr val="accent2"/>
                      </a:solidFill>
                      <a:prstDash val="solid"/>
                    </a:lnL>
                    <a:lnR w="12700" cap="flat" cmpd="sng" algn="ctr">
                      <a:solidFill>
                        <a:schemeClr val="accent2"/>
                      </a:solidFill>
                      <a:prstDash val="solid"/>
                    </a:lnR>
                    <a:lnB w="12700" cap="flat" cmpd="sng" algn="ctr">
                      <a:solidFill>
                        <a:schemeClr val="accent2"/>
                      </a:solidFill>
                      <a:prstDash val="solid"/>
                    </a:lnB>
                    <a:solidFill>
                      <a:schemeClr val="accent1">
                        <a:lumMod val="20000"/>
                        <a:lumOff val="80000"/>
                      </a:schemeClr>
                    </a:solidFill>
                  </a:tcPr>
                </a:tc>
                <a:extLst>
                  <a:ext uri="{0D108BD9-81ED-4DB2-BD59-A6C34878D82A}">
                    <a16:rowId xmlns:a16="http://schemas.microsoft.com/office/drawing/2014/main" val="10001"/>
                  </a:ext>
                </a:extLst>
              </a:tr>
              <a:tr h="780000">
                <a:tc>
                  <a:txBody>
                    <a:bodyPr/>
                    <a:lstStyle/>
                    <a:p>
                      <a:r>
                        <a:rPr lang="en-US" sz="1100" b="1"/>
                        <a:t>Adults (18–64)</a:t>
                      </a:r>
                    </a:p>
                  </a:txBody>
                  <a:tcPr anchor="ctr">
                    <a:lnL w="12700" cap="flat" cmpd="sng" algn="ctr">
                      <a:solidFill>
                        <a:schemeClr val="accent2"/>
                      </a:solidFill>
                      <a:prstDash val="solid"/>
                    </a:lnL>
                    <a:lnR w="12700" cap="flat" cmpd="sng" algn="ctr">
                      <a:solidFill>
                        <a:schemeClr val="accent2"/>
                      </a:solidFill>
                      <a:prstDash val="solid"/>
                    </a:lnR>
                    <a:lnT w="12700" cap="flat" cmpd="sng" algn="ctr">
                      <a:solidFill>
                        <a:schemeClr val="accent2"/>
                      </a:solidFill>
                      <a:prstDash val="solid"/>
                    </a:lnT>
                    <a:lnB w="12700" cap="flat" cmpd="sng" algn="ctr">
                      <a:solidFill>
                        <a:schemeClr val="accent2"/>
                      </a:solidFill>
                      <a:prstDash val="solid"/>
                    </a:lnB>
                    <a:solidFill>
                      <a:schemeClr val="accent3">
                        <a:lumMod val="20000"/>
                        <a:lumOff val="80000"/>
                      </a:schemeClr>
                    </a:solidFill>
                  </a:tcPr>
                </a:tc>
                <a:tc>
                  <a:txBody>
                    <a:bodyPr/>
                    <a:lstStyle/>
                    <a:p>
                      <a:r>
                        <a:rPr lang="en-US" sz="1100"/>
                        <a:t>150–300 min a week moderate, or 75–150 vigorous</a:t>
                      </a:r>
                    </a:p>
                  </a:txBody>
                  <a:tcPr anchor="ctr">
                    <a:lnL w="12700" cap="flat" cmpd="sng" algn="ctr">
                      <a:solidFill>
                        <a:schemeClr val="accent2"/>
                      </a:solidFill>
                      <a:prstDash val="solid"/>
                    </a:lnL>
                    <a:lnR w="12700" cap="flat" cmpd="sng" algn="ctr">
                      <a:solidFill>
                        <a:schemeClr val="accent2"/>
                      </a:solidFill>
                      <a:prstDash val="solid"/>
                    </a:lnR>
                    <a:lnT w="12700" cap="flat" cmpd="sng" algn="ctr">
                      <a:solidFill>
                        <a:schemeClr val="accent2"/>
                      </a:solidFill>
                      <a:prstDash val="solid"/>
                    </a:lnT>
                    <a:lnB w="12700" cap="flat" cmpd="sng" algn="ctr">
                      <a:solidFill>
                        <a:schemeClr val="accent2"/>
                      </a:solidFill>
                      <a:prstDash val="solid"/>
                    </a:lnB>
                    <a:solidFill>
                      <a:schemeClr val="accent3">
                        <a:lumMod val="20000"/>
                        <a:lumOff val="80000"/>
                      </a:schemeClr>
                    </a:solidFill>
                  </a:tcPr>
                </a:tc>
                <a:tc>
                  <a:txBody>
                    <a:bodyPr/>
                    <a:lstStyle/>
                    <a:p>
                      <a:r>
                        <a:rPr lang="en-US" sz="1100"/>
                        <a:t>All major muscle groups, 2+ days a week</a:t>
                      </a:r>
                    </a:p>
                  </a:txBody>
                  <a:tcPr anchor="ctr">
                    <a:lnL w="12700" cap="flat" cmpd="sng" algn="ctr">
                      <a:solidFill>
                        <a:schemeClr val="accent2"/>
                      </a:solidFill>
                      <a:prstDash val="solid"/>
                    </a:lnL>
                    <a:lnR w="12700" cap="flat" cmpd="sng" algn="ctr">
                      <a:solidFill>
                        <a:schemeClr val="accent2"/>
                      </a:solidFill>
                      <a:prstDash val="solid"/>
                    </a:lnR>
                    <a:lnT w="12700" cap="flat" cmpd="sng" algn="ctr">
                      <a:solidFill>
                        <a:schemeClr val="accent2"/>
                      </a:solidFill>
                      <a:prstDash val="solid"/>
                    </a:lnT>
                    <a:lnB w="12700" cap="flat" cmpd="sng" algn="ctr">
                      <a:solidFill>
                        <a:schemeClr val="accent2"/>
                      </a:solidFill>
                      <a:prstDash val="solid"/>
                    </a:lnB>
                    <a:solidFill>
                      <a:schemeClr val="accent3">
                        <a:lumMod val="20000"/>
                        <a:lumOff val="80000"/>
                      </a:schemeClr>
                    </a:solidFill>
                  </a:tcPr>
                </a:tc>
                <a:tc>
                  <a:txBody>
                    <a:bodyPr/>
                    <a:lstStyle/>
                    <a:p>
                      <a:r>
                        <a:rPr lang="en-US" sz="1100"/>
                        <a:t>Move more, sit less</a:t>
                      </a:r>
                    </a:p>
                  </a:txBody>
                  <a:tcPr anchor="ctr">
                    <a:lnL w="12700" cap="flat" cmpd="sng" algn="ctr">
                      <a:solidFill>
                        <a:schemeClr val="accent2"/>
                      </a:solidFill>
                      <a:prstDash val="solid"/>
                    </a:lnL>
                    <a:lnR w="12700" cap="flat" cmpd="sng" algn="ctr">
                      <a:solidFill>
                        <a:schemeClr val="accent2"/>
                      </a:solidFill>
                      <a:prstDash val="solid"/>
                    </a:lnR>
                    <a:lnT w="12700" cap="flat" cmpd="sng" algn="ctr">
                      <a:solidFill>
                        <a:schemeClr val="accent2"/>
                      </a:solidFill>
                      <a:prstDash val="solid"/>
                    </a:lnT>
                    <a:lnB w="12700" cap="flat" cmpd="sng" algn="ctr">
                      <a:solidFill>
                        <a:schemeClr val="accent2"/>
                      </a:solidFill>
                      <a:prstDash val="solid"/>
                    </a:lnB>
                    <a:solidFill>
                      <a:schemeClr val="accent3">
                        <a:lumMod val="20000"/>
                        <a:lumOff val="80000"/>
                      </a:schemeClr>
                    </a:solidFill>
                  </a:tcPr>
                </a:tc>
                <a:extLst>
                  <a:ext uri="{0D108BD9-81ED-4DB2-BD59-A6C34878D82A}">
                    <a16:rowId xmlns:a16="http://schemas.microsoft.com/office/drawing/2014/main" val="10002"/>
                  </a:ext>
                </a:extLst>
              </a:tr>
              <a:tr h="780000">
                <a:tc>
                  <a:txBody>
                    <a:bodyPr/>
                    <a:lstStyle/>
                    <a:p>
                      <a:r>
                        <a:rPr lang="en-US" sz="1100" b="1"/>
                        <a:t>Older adults (65+)</a:t>
                      </a:r>
                    </a:p>
                  </a:txBody>
                  <a:tcPr anchor="ctr">
                    <a:lnL w="12700" cap="flat" cmpd="sng" algn="ctr">
                      <a:solidFill>
                        <a:schemeClr val="accent2"/>
                      </a:solidFill>
                      <a:prstDash val="solid"/>
                    </a:lnL>
                    <a:lnR w="12700" cap="flat" cmpd="sng" algn="ctr">
                      <a:solidFill>
                        <a:schemeClr val="accent2"/>
                      </a:solidFill>
                      <a:prstDash val="solid"/>
                    </a:lnR>
                    <a:lnT w="12700" cap="flat" cmpd="sng" algn="ctr">
                      <a:solidFill>
                        <a:schemeClr val="accent2"/>
                      </a:solidFill>
                      <a:prstDash val="solid"/>
                    </a:lnT>
                    <a:lnB w="12700" cap="flat" cmpd="sng" algn="ctr">
                      <a:solidFill>
                        <a:schemeClr val="accent2"/>
                      </a:solidFill>
                      <a:prstDash val="solid"/>
                    </a:lnB>
                    <a:solidFill>
                      <a:schemeClr val="accent1">
                        <a:lumMod val="20000"/>
                        <a:lumOff val="80000"/>
                      </a:schemeClr>
                    </a:solidFill>
                  </a:tcPr>
                </a:tc>
                <a:tc>
                  <a:txBody>
                    <a:bodyPr/>
                    <a:lstStyle/>
                    <a:p>
                      <a:r>
                        <a:rPr lang="en-US" sz="1100"/>
                        <a:t>Same as adults, as ability allows</a:t>
                      </a:r>
                    </a:p>
                  </a:txBody>
                  <a:tcPr anchor="ctr">
                    <a:lnL w="12700" cap="flat" cmpd="sng" algn="ctr">
                      <a:solidFill>
                        <a:schemeClr val="accent2"/>
                      </a:solidFill>
                      <a:prstDash val="solid"/>
                    </a:lnL>
                    <a:lnR w="12700" cap="flat" cmpd="sng" algn="ctr">
                      <a:solidFill>
                        <a:schemeClr val="accent2"/>
                      </a:solidFill>
                      <a:prstDash val="solid"/>
                    </a:lnR>
                    <a:lnT w="12700" cap="flat" cmpd="sng" algn="ctr">
                      <a:solidFill>
                        <a:schemeClr val="accent2"/>
                      </a:solidFill>
                      <a:prstDash val="solid"/>
                    </a:lnT>
                    <a:lnB w="12700" cap="flat" cmpd="sng" algn="ctr">
                      <a:solidFill>
                        <a:schemeClr val="accent2"/>
                      </a:solidFill>
                      <a:prstDash val="solid"/>
                    </a:lnB>
                    <a:solidFill>
                      <a:schemeClr val="accent1">
                        <a:lumMod val="20000"/>
                        <a:lumOff val="80000"/>
                      </a:schemeClr>
                    </a:solidFill>
                  </a:tcPr>
                </a:tc>
                <a:tc>
                  <a:txBody>
                    <a:bodyPr/>
                    <a:lstStyle/>
                    <a:p>
                      <a:r>
                        <a:rPr lang="en-US" sz="1100"/>
                        <a:t>2+ days a week</a:t>
                      </a:r>
                    </a:p>
                  </a:txBody>
                  <a:tcPr anchor="ctr">
                    <a:lnL w="12700" cap="flat" cmpd="sng" algn="ctr">
                      <a:solidFill>
                        <a:schemeClr val="accent2"/>
                      </a:solidFill>
                      <a:prstDash val="solid"/>
                    </a:lnL>
                    <a:lnR w="12700" cap="flat" cmpd="sng" algn="ctr">
                      <a:solidFill>
                        <a:schemeClr val="accent2"/>
                      </a:solidFill>
                      <a:prstDash val="solid"/>
                    </a:lnR>
                    <a:lnT w="12700" cap="flat" cmpd="sng" algn="ctr">
                      <a:solidFill>
                        <a:schemeClr val="accent2"/>
                      </a:solidFill>
                      <a:prstDash val="solid"/>
                    </a:lnT>
                    <a:lnB w="12700" cap="flat" cmpd="sng" algn="ctr">
                      <a:solidFill>
                        <a:schemeClr val="accent2"/>
                      </a:solidFill>
                      <a:prstDash val="solid"/>
                    </a:lnB>
                    <a:solidFill>
                      <a:schemeClr val="accent1">
                        <a:lumMod val="20000"/>
                        <a:lumOff val="80000"/>
                      </a:schemeClr>
                    </a:solidFill>
                  </a:tcPr>
                </a:tc>
                <a:tc>
                  <a:txBody>
                    <a:bodyPr/>
                    <a:lstStyle/>
                    <a:p>
                      <a:r>
                        <a:rPr lang="en-US" sz="1100"/>
                        <a:t>Balance training 3+ days a week</a:t>
                      </a:r>
                    </a:p>
                  </a:txBody>
                  <a:tcPr anchor="ctr">
                    <a:lnL w="12700" cap="flat" cmpd="sng" algn="ctr">
                      <a:solidFill>
                        <a:schemeClr val="accent2"/>
                      </a:solidFill>
                      <a:prstDash val="solid"/>
                    </a:lnL>
                    <a:lnR w="12700" cap="flat" cmpd="sng" algn="ctr">
                      <a:solidFill>
                        <a:schemeClr val="accent2"/>
                      </a:solidFill>
                      <a:prstDash val="solid"/>
                    </a:lnR>
                    <a:lnT w="12700" cap="flat" cmpd="sng" algn="ctr">
                      <a:solidFill>
                        <a:schemeClr val="accent2"/>
                      </a:solidFill>
                      <a:prstDash val="solid"/>
                    </a:lnT>
                    <a:lnB w="12700" cap="flat" cmpd="sng" algn="ctr">
                      <a:solidFill>
                        <a:schemeClr val="accent2"/>
                      </a:solidFill>
                      <a:prstDash val="solid"/>
                    </a:lnB>
                    <a:solidFill>
                      <a:schemeClr val="accent1">
                        <a:lumMod val="20000"/>
                        <a:lumOff val="80000"/>
                      </a:schemeClr>
                    </a:solidFill>
                  </a:tcPr>
                </a:tc>
                <a:extLst>
                  <a:ext uri="{0D108BD9-81ED-4DB2-BD59-A6C34878D82A}">
                    <a16:rowId xmlns:a16="http://schemas.microsoft.com/office/drawing/2014/main" val="10003"/>
                  </a:ext>
                </a:extLst>
              </a:tr>
            </a:tbl>
          </a:graphicData>
        </a:graphic>
      </p:graphicFrame>
      <p:sp>
        <p:nvSpPr>
          <p:cNvPr id="7" name="Source Note"/>
          <p:cNvSpPr/>
          <p:nvPr/>
        </p:nvSpPr>
        <p:spPr>
          <a:xfrm>
            <a:off x="571350" y="6560000"/>
            <a:ext cx="8001300" cy="240000"/>
          </a:xfrm>
          <a:prstGeom prst="rect">
            <a:avLst/>
          </a:prstGeom>
        </p:spPr>
        <p:txBody>
          <a:bodyPr wrap="square" lIns="0" tIns="0" rIns="0" bIns="0" anchor="t">
            <a:normAutofit/>
          </a:bodyPr>
          <a:lstStyle/>
          <a:p>
            <a:r>
              <a:rPr lang="en-US" sz="900" i="1">
                <a:solidFill>
                  <a:schemeClr val="tx1">
                    <a:lumMod val="65000"/>
                    <a:lumOff val="35000"/>
                  </a:schemeClr>
                </a:solidFill>
              </a:rPr>
              <a:t>Source: HHS Physical Activity Guidelines for Americans, 2nd ed.; World Health Organization.</a:t>
            </a:r>
          </a:p>
        </p:txBody>
      </p:sp>
      <p:sp>
        <p:nvSpPr>
          <p:cNvPr id="4" name="Footer Placeholder 3">
            <a:extLst>
              <a:ext uri="{FF2B5EF4-FFF2-40B4-BE49-F238E27FC236}">
                <a16:creationId xmlns:a16="http://schemas.microsoft.com/office/drawing/2014/main" id="{D6DBFF11-D872-8E4C-5F25-C6092D573C4A}"/>
              </a:ext>
            </a:extLst>
          </p:cNvPr>
          <p:cNvSpPr>
            <a:spLocks noGrp="1"/>
          </p:cNvSpPr>
          <p:nvPr>
            <p:ph type="ftr" sz="quarter" idx="11"/>
          </p:nvPr>
        </p:nvSpPr>
        <p:spPr/>
        <p:txBody>
          <a:bodyPr/>
          <a:lstStyle/>
          <a:p>
            <a:r>
              <a:rPr lang="en-US"/>
              <a:t>© Thriving Solo dba ChristiGamesLLC. All Rights Reserved.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58051" y="175998"/>
            <a:ext cx="7300000" cy="941832"/>
          </a:xfrm>
        </p:spPr>
        <p:txBody>
          <a:bodyPr vert="horz" lIns="91440" tIns="45720" rIns="91440" bIns="45720" rtlCol="0" anchor="b">
            <a:normAutofit/>
          </a:bodyPr>
          <a:lstStyle/>
          <a:p>
            <a:pPr defTabSz="914400">
              <a:lnSpc>
                <a:spcPct val="90000"/>
              </a:lnSpc>
            </a:pPr>
            <a:r>
              <a:rPr lang="en-US" sz="3200" b="1" kern="1200" dirty="0">
                <a:solidFill>
                  <a:schemeClr val="accent2"/>
                </a:solidFill>
                <a:latin typeface="+mj-lt"/>
                <a:ea typeface="+mj-ea"/>
                <a:cs typeface="+mj-cs"/>
              </a:rPr>
              <a:t>Preventing falls and injuries</a:t>
            </a:r>
          </a:p>
        </p:txBody>
      </p:sp>
      <p:sp>
        <p:nvSpPr>
          <p:cNvPr id="3" name="Content Placeholder 2"/>
          <p:cNvSpPr>
            <a:spLocks noGrp="1"/>
          </p:cNvSpPr>
          <p:nvPr>
            <p:ph idx="1"/>
          </p:nvPr>
        </p:nvSpPr>
        <p:spPr>
          <a:xfrm>
            <a:off x="457200" y="1340000"/>
            <a:ext cx="4040000" cy="2920000"/>
          </a:xfrm>
        </p:spPr>
        <p:txBody>
          <a:bodyPr vert="horz" lIns="91440" tIns="45720" rIns="91440" bIns="45720" rtlCol="0" anchor="t">
            <a:normAutofit fontScale="92500"/>
          </a:bodyPr>
          <a:lstStyle/>
          <a:p>
            <a:pPr marL="171450" indent="-171450" defTabSz="914400">
              <a:spcBef>
                <a:spcPts val="600"/>
              </a:spcBef>
              <a:buFont typeface="Arial" panose="020B0604020202020204" pitchFamily="34" charset="0"/>
              <a:buChar char="•"/>
            </a:pPr>
            <a:r>
              <a:rPr lang="en-US" sz="1400" b="1" kern="1200" dirty="0">
                <a:solidFill>
                  <a:schemeClr val="accent2"/>
                </a:solidFill>
              </a:rPr>
              <a:t>Falls are common: </a:t>
            </a:r>
            <a:r>
              <a:rPr lang="en-US" sz="1400" kern="1200" dirty="0">
                <a:solidFill>
                  <a:schemeClr val="tx2"/>
                </a:solidFill>
              </a:rPr>
              <a:t>about 1 in 4 adults 65+ falls each year, and falls are the leading cause of injury and injury death in this age group.</a:t>
            </a:r>
          </a:p>
          <a:p>
            <a:pPr marL="171450" indent="-171450" defTabSz="914400">
              <a:spcBef>
                <a:spcPts val="600"/>
              </a:spcBef>
              <a:buFont typeface="Arial" panose="020B0604020202020204" pitchFamily="34" charset="0"/>
              <a:buChar char="•"/>
            </a:pPr>
            <a:r>
              <a:rPr lang="en-US" sz="1400" b="1" kern="1200" dirty="0">
                <a:solidFill>
                  <a:schemeClr val="accent2"/>
                </a:solidFill>
              </a:rPr>
              <a:t>Injuries are frequent: </a:t>
            </a:r>
            <a:r>
              <a:rPr lang="en-US" sz="1400" kern="1200" dirty="0">
                <a:solidFill>
                  <a:schemeClr val="tx2"/>
                </a:solidFill>
              </a:rPr>
              <a:t>roughly 37% of falls cause an injury needing care or limiting activity; fractures and head injuries are common.</a:t>
            </a:r>
          </a:p>
          <a:p>
            <a:pPr marL="171450" indent="-171450" defTabSz="914400">
              <a:spcBef>
                <a:spcPts val="600"/>
              </a:spcBef>
              <a:buFont typeface="Arial" panose="020B0604020202020204" pitchFamily="34" charset="0"/>
              <a:buChar char="•"/>
            </a:pPr>
            <a:r>
              <a:rPr lang="en-US" sz="1400" b="1" kern="1200" dirty="0">
                <a:solidFill>
                  <a:schemeClr val="accent2"/>
                </a:solidFill>
              </a:rPr>
              <a:t>Risk rises sharply with age: </a:t>
            </a:r>
            <a:r>
              <a:rPr lang="en-US" sz="1400" kern="1200" dirty="0">
                <a:solidFill>
                  <a:schemeClr val="tx2"/>
                </a:solidFill>
              </a:rPr>
              <a:t>the fall death rate climbs steeply after 75, as the chart shows.</a:t>
            </a:r>
          </a:p>
          <a:p>
            <a:pPr marL="171450" indent="-171450" defTabSz="914400">
              <a:spcBef>
                <a:spcPts val="600"/>
              </a:spcBef>
              <a:buFont typeface="Arial" panose="020B0604020202020204" pitchFamily="34" charset="0"/>
              <a:buChar char="•"/>
            </a:pPr>
            <a:r>
              <a:rPr lang="en-US" sz="1400" b="1" kern="1200" dirty="0">
                <a:solidFill>
                  <a:schemeClr val="accent2"/>
                </a:solidFill>
              </a:rPr>
              <a:t>Most risk factors are modifiable: </a:t>
            </a:r>
            <a:r>
              <a:rPr lang="en-US" sz="1400" kern="1200" dirty="0">
                <a:solidFill>
                  <a:schemeClr val="tx2"/>
                </a:solidFill>
              </a:rPr>
              <a:t>leg weakness, poor balance, vision problems, certain medicines, and home hazards.</a:t>
            </a:r>
          </a:p>
        </p:txBody>
      </p:sp>
      <p:graphicFrame>
        <p:nvGraphicFramePr>
          <p:cNvPr id="30" name="Fall Deaths Chart"/>
          <p:cNvGraphicFramePr/>
          <p:nvPr>
            <p:extLst>
              <p:ext uri="{D42A27DB-BD31-4B8C-83A1-F6EECF244321}">
                <p14:modId xmlns:p14="http://schemas.microsoft.com/office/powerpoint/2010/main" val="2984609470"/>
              </p:ext>
            </p:extLst>
          </p:nvPr>
        </p:nvGraphicFramePr>
        <p:xfrm>
          <a:off x="4680000" y="1340000"/>
          <a:ext cx="4006800" cy="29200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31" name="Action Steps Table"/>
          <p:cNvGraphicFramePr/>
          <p:nvPr>
            <p:extLst>
              <p:ext uri="{D42A27DB-BD31-4B8C-83A1-F6EECF244321}">
                <p14:modId xmlns:p14="http://schemas.microsoft.com/office/powerpoint/2010/main" val="3642745994"/>
              </p:ext>
            </p:extLst>
          </p:nvPr>
        </p:nvGraphicFramePr>
        <p:xfrm>
          <a:off x="457200" y="4260000"/>
          <a:ext cx="8229600" cy="2371600"/>
        </p:xfrm>
        <a:graphic>
          <a:graphicData uri="http://schemas.openxmlformats.org/drawingml/2006/table">
            <a:tbl>
              <a:tblPr firstRow="1" bandRow="1"/>
              <a:tblGrid>
                <a:gridCol w="2300000">
                  <a:extLst>
                    <a:ext uri="{9D8B030D-6E8A-4147-A177-3AD203B41FA5}">
                      <a16:colId xmlns:a16="http://schemas.microsoft.com/office/drawing/2014/main" val="20000"/>
                    </a:ext>
                  </a:extLst>
                </a:gridCol>
                <a:gridCol w="5929600">
                  <a:extLst>
                    <a:ext uri="{9D8B030D-6E8A-4147-A177-3AD203B41FA5}">
                      <a16:colId xmlns:a16="http://schemas.microsoft.com/office/drawing/2014/main" val="20001"/>
                    </a:ext>
                  </a:extLst>
                </a:gridCol>
              </a:tblGrid>
              <a:tr h="320000">
                <a:tc>
                  <a:txBody>
                    <a:bodyPr/>
                    <a:lstStyle/>
                    <a:p>
                      <a:r>
                        <a:rPr lang="en-US" sz="1300" b="1">
                          <a:solidFill>
                            <a:schemeClr val="bg1"/>
                          </a:solidFill>
                        </a:rPr>
                        <a:t>Action step</a:t>
                      </a:r>
                    </a:p>
                  </a:txBody>
                  <a:tcPr anchor="ctr">
                    <a:lnL w="12700" cap="flat" cmpd="sng" algn="ctr">
                      <a:solidFill>
                        <a:schemeClr val="accent2"/>
                      </a:solidFill>
                      <a:prstDash val="solid"/>
                    </a:lnL>
                    <a:lnR w="12700" cap="flat" cmpd="sng" algn="ctr">
                      <a:solidFill>
                        <a:schemeClr val="accent2"/>
                      </a:solidFill>
                      <a:prstDash val="solid"/>
                    </a:lnR>
                    <a:lnT w="12700" cap="flat" cmpd="sng" algn="ctr">
                      <a:solidFill>
                        <a:schemeClr val="accent2"/>
                      </a:solidFill>
                      <a:prstDash val="solid"/>
                    </a:lnT>
                    <a:lnB w="12700" cap="flat" cmpd="sng" algn="ctr">
                      <a:solidFill>
                        <a:schemeClr val="accent2"/>
                      </a:solidFill>
                      <a:prstDash val="solid"/>
                    </a:lnB>
                    <a:solidFill>
                      <a:schemeClr val="accent1"/>
                    </a:solidFill>
                  </a:tcPr>
                </a:tc>
                <a:tc>
                  <a:txBody>
                    <a:bodyPr/>
                    <a:lstStyle/>
                    <a:p>
                      <a:r>
                        <a:rPr lang="en-US" sz="1300" b="1">
                          <a:solidFill>
                            <a:schemeClr val="bg1"/>
                          </a:solidFill>
                        </a:rPr>
                        <a:t>What to do</a:t>
                      </a:r>
                    </a:p>
                  </a:txBody>
                  <a:tcPr anchor="ctr">
                    <a:lnL w="12700" cap="flat" cmpd="sng" algn="ctr">
                      <a:solidFill>
                        <a:schemeClr val="accent2"/>
                      </a:solidFill>
                      <a:prstDash val="solid"/>
                    </a:lnL>
                    <a:lnR w="12700" cap="flat" cmpd="sng" algn="ctr">
                      <a:solidFill>
                        <a:schemeClr val="accent2"/>
                      </a:solidFill>
                      <a:prstDash val="solid"/>
                    </a:lnR>
                    <a:lnT w="12700" cap="flat" cmpd="sng" algn="ctr">
                      <a:solidFill>
                        <a:schemeClr val="accent2"/>
                      </a:solidFill>
                      <a:prstDash val="solid"/>
                    </a:lnT>
                    <a:lnB w="12700" cap="flat" cmpd="sng" algn="ctr">
                      <a:solidFill>
                        <a:schemeClr val="accent2"/>
                      </a:solidFill>
                      <a:prstDash val="solid"/>
                    </a:lnB>
                    <a:solidFill>
                      <a:schemeClr val="accent1"/>
                    </a:solidFill>
                  </a:tcPr>
                </a:tc>
                <a:extLst>
                  <a:ext uri="{0D108BD9-81ED-4DB2-BD59-A6C34878D82A}">
                    <a16:rowId xmlns:a16="http://schemas.microsoft.com/office/drawing/2014/main" val="10000"/>
                  </a:ext>
                </a:extLst>
              </a:tr>
              <a:tr h="340000">
                <a:tc>
                  <a:txBody>
                    <a:bodyPr/>
                    <a:lstStyle/>
                    <a:p>
                      <a:r>
                        <a:rPr lang="en-US" sz="1200" b="1"/>
                        <a:t>Stay active</a:t>
                      </a:r>
                    </a:p>
                  </a:txBody>
                  <a:tcPr anchor="ctr">
                    <a:lnL w="12700" cap="flat" cmpd="sng" algn="ctr">
                      <a:solidFill>
                        <a:schemeClr val="accent2"/>
                      </a:solidFill>
                      <a:prstDash val="solid"/>
                    </a:lnL>
                    <a:lnR w="12700" cap="flat" cmpd="sng" algn="ctr">
                      <a:solidFill>
                        <a:schemeClr val="accent2"/>
                      </a:solidFill>
                      <a:prstDash val="solid"/>
                    </a:lnR>
                    <a:lnT w="12700" cap="flat" cmpd="sng" algn="ctr">
                      <a:solidFill>
                        <a:schemeClr val="accent2"/>
                      </a:solidFill>
                      <a:prstDash val="solid"/>
                    </a:lnT>
                    <a:lnB w="12700" cap="flat" cmpd="sng" algn="ctr">
                      <a:solidFill>
                        <a:schemeClr val="accent2"/>
                      </a:solidFill>
                      <a:prstDash val="solid"/>
                    </a:lnB>
                    <a:solidFill>
                      <a:schemeClr val="accent1">
                        <a:lumMod val="20000"/>
                        <a:lumOff val="80000"/>
                      </a:schemeClr>
                    </a:solidFill>
                  </a:tcPr>
                </a:tc>
                <a:tc>
                  <a:txBody>
                    <a:bodyPr/>
                    <a:lstStyle/>
                    <a:p>
                      <a:r>
                        <a:rPr lang="en-US" sz="1200" dirty="0"/>
                        <a:t>Do balance and strength exercises 2-3 times a week - tai chi, standing on one foot, sit-to-stands.</a:t>
                      </a:r>
                    </a:p>
                  </a:txBody>
                  <a:tcPr anchor="ctr">
                    <a:lnL w="12700" cap="flat" cmpd="sng" algn="ctr">
                      <a:solidFill>
                        <a:schemeClr val="accent2"/>
                      </a:solidFill>
                      <a:prstDash val="solid"/>
                    </a:lnL>
                    <a:lnR w="12700" cap="flat" cmpd="sng" algn="ctr">
                      <a:solidFill>
                        <a:schemeClr val="accent2"/>
                      </a:solidFill>
                      <a:prstDash val="solid"/>
                    </a:lnR>
                    <a:lnT w="12700" cap="flat" cmpd="sng" algn="ctr">
                      <a:solidFill>
                        <a:schemeClr val="accent2"/>
                      </a:solidFill>
                      <a:prstDash val="solid"/>
                    </a:lnT>
                    <a:lnB w="12700" cap="flat" cmpd="sng" algn="ctr">
                      <a:solidFill>
                        <a:schemeClr val="accent2"/>
                      </a:solidFill>
                      <a:prstDash val="solid"/>
                    </a:lnB>
                    <a:solidFill>
                      <a:schemeClr val="accent1">
                        <a:lumMod val="20000"/>
                        <a:lumOff val="80000"/>
                      </a:schemeClr>
                    </a:solidFill>
                  </a:tcPr>
                </a:tc>
                <a:extLst>
                  <a:ext uri="{0D108BD9-81ED-4DB2-BD59-A6C34878D82A}">
                    <a16:rowId xmlns:a16="http://schemas.microsoft.com/office/drawing/2014/main" val="10001"/>
                  </a:ext>
                </a:extLst>
              </a:tr>
              <a:tr h="340000">
                <a:tc>
                  <a:txBody>
                    <a:bodyPr/>
                    <a:lstStyle/>
                    <a:p>
                      <a:r>
                        <a:rPr lang="en-US" sz="1200" b="1"/>
                        <a:t>Review medicines</a:t>
                      </a:r>
                    </a:p>
                  </a:txBody>
                  <a:tcPr anchor="ctr">
                    <a:lnL w="12700" cap="flat" cmpd="sng" algn="ctr">
                      <a:solidFill>
                        <a:schemeClr val="accent2"/>
                      </a:solidFill>
                      <a:prstDash val="solid"/>
                    </a:lnL>
                    <a:lnR w="12700" cap="flat" cmpd="sng" algn="ctr">
                      <a:solidFill>
                        <a:schemeClr val="accent2"/>
                      </a:solidFill>
                      <a:prstDash val="solid"/>
                    </a:lnR>
                    <a:lnT w="12700" cap="flat" cmpd="sng" algn="ctr">
                      <a:solidFill>
                        <a:schemeClr val="accent2"/>
                      </a:solidFill>
                      <a:prstDash val="solid"/>
                    </a:lnT>
                    <a:lnB w="12700" cap="flat" cmpd="sng" algn="ctr">
                      <a:solidFill>
                        <a:schemeClr val="accent2"/>
                      </a:solidFill>
                      <a:prstDash val="solid"/>
                    </a:lnB>
                    <a:solidFill>
                      <a:schemeClr val="accent3">
                        <a:lumMod val="20000"/>
                        <a:lumOff val="80000"/>
                      </a:schemeClr>
                    </a:solidFill>
                  </a:tcPr>
                </a:tc>
                <a:tc>
                  <a:txBody>
                    <a:bodyPr/>
                    <a:lstStyle/>
                    <a:p>
                      <a:r>
                        <a:rPr lang="en-US" sz="1200"/>
                        <a:t>Ask a doctor or pharmacist to check for drugs that cause dizziness or drowsiness.</a:t>
                      </a:r>
                    </a:p>
                  </a:txBody>
                  <a:tcPr anchor="ctr">
                    <a:lnL w="12700" cap="flat" cmpd="sng" algn="ctr">
                      <a:solidFill>
                        <a:schemeClr val="accent2"/>
                      </a:solidFill>
                      <a:prstDash val="solid"/>
                    </a:lnL>
                    <a:lnR w="12700" cap="flat" cmpd="sng" algn="ctr">
                      <a:solidFill>
                        <a:schemeClr val="accent2"/>
                      </a:solidFill>
                      <a:prstDash val="solid"/>
                    </a:lnR>
                    <a:lnT w="12700" cap="flat" cmpd="sng" algn="ctr">
                      <a:solidFill>
                        <a:schemeClr val="accent2"/>
                      </a:solidFill>
                      <a:prstDash val="solid"/>
                    </a:lnT>
                    <a:lnB w="12700" cap="flat" cmpd="sng" algn="ctr">
                      <a:solidFill>
                        <a:schemeClr val="accent2"/>
                      </a:solidFill>
                      <a:prstDash val="solid"/>
                    </a:lnB>
                    <a:solidFill>
                      <a:schemeClr val="accent3">
                        <a:lumMod val="20000"/>
                        <a:lumOff val="80000"/>
                      </a:schemeClr>
                    </a:solidFill>
                  </a:tcPr>
                </a:tc>
                <a:extLst>
                  <a:ext uri="{0D108BD9-81ED-4DB2-BD59-A6C34878D82A}">
                    <a16:rowId xmlns:a16="http://schemas.microsoft.com/office/drawing/2014/main" val="10002"/>
                  </a:ext>
                </a:extLst>
              </a:tr>
              <a:tr h="340000">
                <a:tc>
                  <a:txBody>
                    <a:bodyPr/>
                    <a:lstStyle/>
                    <a:p>
                      <a:r>
                        <a:rPr lang="en-US" sz="1200" b="1"/>
                        <a:t>Check vision</a:t>
                      </a:r>
                    </a:p>
                  </a:txBody>
                  <a:tcPr anchor="ctr">
                    <a:lnL w="12700" cap="flat" cmpd="sng" algn="ctr">
                      <a:solidFill>
                        <a:schemeClr val="accent2"/>
                      </a:solidFill>
                      <a:prstDash val="solid"/>
                    </a:lnL>
                    <a:lnR w="12700" cap="flat" cmpd="sng" algn="ctr">
                      <a:solidFill>
                        <a:schemeClr val="accent2"/>
                      </a:solidFill>
                      <a:prstDash val="solid"/>
                    </a:lnR>
                    <a:lnT w="12700" cap="flat" cmpd="sng" algn="ctr">
                      <a:solidFill>
                        <a:schemeClr val="accent2"/>
                      </a:solidFill>
                      <a:prstDash val="solid"/>
                    </a:lnT>
                    <a:lnB w="12700" cap="flat" cmpd="sng" algn="ctr">
                      <a:solidFill>
                        <a:schemeClr val="accent2"/>
                      </a:solidFill>
                      <a:prstDash val="solid"/>
                    </a:lnB>
                    <a:solidFill>
                      <a:schemeClr val="accent1">
                        <a:lumMod val="20000"/>
                        <a:lumOff val="80000"/>
                      </a:schemeClr>
                    </a:solidFill>
                  </a:tcPr>
                </a:tc>
                <a:tc>
                  <a:txBody>
                    <a:bodyPr/>
                    <a:lstStyle/>
                    <a:p>
                      <a:r>
                        <a:rPr lang="en-US" sz="1200"/>
                        <a:t>Get eyes examined yearly, update glasses, and treat cataracts.</a:t>
                      </a:r>
                    </a:p>
                  </a:txBody>
                  <a:tcPr anchor="ctr">
                    <a:lnL w="12700" cap="flat" cmpd="sng" algn="ctr">
                      <a:solidFill>
                        <a:schemeClr val="accent2"/>
                      </a:solidFill>
                      <a:prstDash val="solid"/>
                    </a:lnL>
                    <a:lnR w="12700" cap="flat" cmpd="sng" algn="ctr">
                      <a:solidFill>
                        <a:schemeClr val="accent2"/>
                      </a:solidFill>
                      <a:prstDash val="solid"/>
                    </a:lnR>
                    <a:lnT w="12700" cap="flat" cmpd="sng" algn="ctr">
                      <a:solidFill>
                        <a:schemeClr val="accent2"/>
                      </a:solidFill>
                      <a:prstDash val="solid"/>
                    </a:lnT>
                    <a:lnB w="12700" cap="flat" cmpd="sng" algn="ctr">
                      <a:solidFill>
                        <a:schemeClr val="accent2"/>
                      </a:solidFill>
                      <a:prstDash val="solid"/>
                    </a:lnB>
                    <a:solidFill>
                      <a:schemeClr val="accent1">
                        <a:lumMod val="20000"/>
                        <a:lumOff val="80000"/>
                      </a:schemeClr>
                    </a:solidFill>
                  </a:tcPr>
                </a:tc>
                <a:extLst>
                  <a:ext uri="{0D108BD9-81ED-4DB2-BD59-A6C34878D82A}">
                    <a16:rowId xmlns:a16="http://schemas.microsoft.com/office/drawing/2014/main" val="10003"/>
                  </a:ext>
                </a:extLst>
              </a:tr>
              <a:tr h="340000">
                <a:tc>
                  <a:txBody>
                    <a:bodyPr/>
                    <a:lstStyle/>
                    <a:p>
                      <a:r>
                        <a:rPr lang="en-US" sz="1200" b="1"/>
                        <a:t>Make home safer</a:t>
                      </a:r>
                    </a:p>
                  </a:txBody>
                  <a:tcPr anchor="ctr">
                    <a:lnL w="12700" cap="flat" cmpd="sng" algn="ctr">
                      <a:solidFill>
                        <a:schemeClr val="accent2"/>
                      </a:solidFill>
                      <a:prstDash val="solid"/>
                    </a:lnL>
                    <a:lnR w="12700" cap="flat" cmpd="sng" algn="ctr">
                      <a:solidFill>
                        <a:schemeClr val="accent2"/>
                      </a:solidFill>
                      <a:prstDash val="solid"/>
                    </a:lnR>
                    <a:lnT w="12700" cap="flat" cmpd="sng" algn="ctr">
                      <a:solidFill>
                        <a:schemeClr val="accent2"/>
                      </a:solidFill>
                      <a:prstDash val="solid"/>
                    </a:lnT>
                    <a:lnB w="12700" cap="flat" cmpd="sng" algn="ctr">
                      <a:solidFill>
                        <a:schemeClr val="accent2"/>
                      </a:solidFill>
                      <a:prstDash val="solid"/>
                    </a:lnB>
                    <a:solidFill>
                      <a:schemeClr val="accent3">
                        <a:lumMod val="20000"/>
                        <a:lumOff val="80000"/>
                      </a:schemeClr>
                    </a:solidFill>
                  </a:tcPr>
                </a:tc>
                <a:tc>
                  <a:txBody>
                    <a:bodyPr/>
                    <a:lstStyle/>
                    <a:p>
                      <a:r>
                        <a:rPr lang="en-US" sz="1200"/>
                        <a:t>Remove throw rugs and clutter, add grab bars and railings, and improve lighting.</a:t>
                      </a:r>
                    </a:p>
                  </a:txBody>
                  <a:tcPr anchor="ctr">
                    <a:lnL w="12700" cap="flat" cmpd="sng" algn="ctr">
                      <a:solidFill>
                        <a:schemeClr val="accent2"/>
                      </a:solidFill>
                      <a:prstDash val="solid"/>
                    </a:lnL>
                    <a:lnR w="12700" cap="flat" cmpd="sng" algn="ctr">
                      <a:solidFill>
                        <a:schemeClr val="accent2"/>
                      </a:solidFill>
                      <a:prstDash val="solid"/>
                    </a:lnR>
                    <a:lnT w="12700" cap="flat" cmpd="sng" algn="ctr">
                      <a:solidFill>
                        <a:schemeClr val="accent2"/>
                      </a:solidFill>
                      <a:prstDash val="solid"/>
                    </a:lnT>
                    <a:lnB w="12700" cap="flat" cmpd="sng" algn="ctr">
                      <a:solidFill>
                        <a:schemeClr val="accent2"/>
                      </a:solidFill>
                      <a:prstDash val="solid"/>
                    </a:lnB>
                    <a:solidFill>
                      <a:schemeClr val="accent3">
                        <a:lumMod val="20000"/>
                        <a:lumOff val="80000"/>
                      </a:schemeClr>
                    </a:solidFill>
                  </a:tcPr>
                </a:tc>
                <a:extLst>
                  <a:ext uri="{0D108BD9-81ED-4DB2-BD59-A6C34878D82A}">
                    <a16:rowId xmlns:a16="http://schemas.microsoft.com/office/drawing/2014/main" val="10004"/>
                  </a:ext>
                </a:extLst>
              </a:tr>
              <a:tr h="340000">
                <a:tc>
                  <a:txBody>
                    <a:bodyPr/>
                    <a:lstStyle/>
                    <a:p>
                      <a:r>
                        <a:rPr lang="en-US" sz="1200" b="1"/>
                        <a:t>Get a fall-risk check</a:t>
                      </a:r>
                    </a:p>
                  </a:txBody>
                  <a:tcPr anchor="ctr">
                    <a:lnL w="12700" cap="flat" cmpd="sng" algn="ctr">
                      <a:solidFill>
                        <a:schemeClr val="accent2"/>
                      </a:solidFill>
                      <a:prstDash val="solid"/>
                    </a:lnL>
                    <a:lnR w="12700" cap="flat" cmpd="sng" algn="ctr">
                      <a:solidFill>
                        <a:schemeClr val="accent2"/>
                      </a:solidFill>
                      <a:prstDash val="solid"/>
                    </a:lnR>
                    <a:lnT w="12700" cap="flat" cmpd="sng" algn="ctr">
                      <a:solidFill>
                        <a:schemeClr val="accent2"/>
                      </a:solidFill>
                      <a:prstDash val="solid"/>
                    </a:lnT>
                    <a:lnB w="12700" cap="flat" cmpd="sng" algn="ctr">
                      <a:solidFill>
                        <a:schemeClr val="accent2"/>
                      </a:solidFill>
                      <a:prstDash val="solid"/>
                    </a:lnB>
                    <a:solidFill>
                      <a:schemeClr val="accent1">
                        <a:lumMod val="20000"/>
                        <a:lumOff val="80000"/>
                      </a:schemeClr>
                    </a:solidFill>
                  </a:tcPr>
                </a:tc>
                <a:tc>
                  <a:txBody>
                    <a:bodyPr/>
                    <a:lstStyle/>
                    <a:p>
                      <a:r>
                        <a:rPr lang="en-US" sz="1200" dirty="0"/>
                        <a:t>Request a screening (CDC STEADI) and consider vitamin D if advised.</a:t>
                      </a:r>
                    </a:p>
                  </a:txBody>
                  <a:tcPr anchor="ctr">
                    <a:lnL w="12700" cap="flat" cmpd="sng" algn="ctr">
                      <a:solidFill>
                        <a:schemeClr val="accent2"/>
                      </a:solidFill>
                      <a:prstDash val="solid"/>
                    </a:lnL>
                    <a:lnR w="12700" cap="flat" cmpd="sng" algn="ctr">
                      <a:solidFill>
                        <a:schemeClr val="accent2"/>
                      </a:solidFill>
                      <a:prstDash val="solid"/>
                    </a:lnR>
                    <a:lnT w="12700" cap="flat" cmpd="sng" algn="ctr">
                      <a:solidFill>
                        <a:schemeClr val="accent2"/>
                      </a:solidFill>
                      <a:prstDash val="solid"/>
                    </a:lnT>
                    <a:lnB w="12700" cap="flat" cmpd="sng" algn="ctr">
                      <a:solidFill>
                        <a:schemeClr val="accent2"/>
                      </a:solidFill>
                      <a:prstDash val="solid"/>
                    </a:lnB>
                    <a:solidFill>
                      <a:schemeClr val="accent1">
                        <a:lumMod val="20000"/>
                        <a:lumOff val="80000"/>
                      </a:schemeClr>
                    </a:solidFill>
                  </a:tcPr>
                </a:tc>
                <a:extLst>
                  <a:ext uri="{0D108BD9-81ED-4DB2-BD59-A6C34878D82A}">
                    <a16:rowId xmlns:a16="http://schemas.microsoft.com/office/drawing/2014/main" val="10005"/>
                  </a:ext>
                </a:extLst>
              </a:tr>
            </a:tbl>
          </a:graphicData>
        </a:graphic>
      </p:graphicFrame>
      <p:sp>
        <p:nvSpPr>
          <p:cNvPr id="4" name="Footer Placeholder 3">
            <a:extLst>
              <a:ext uri="{FF2B5EF4-FFF2-40B4-BE49-F238E27FC236}">
                <a16:creationId xmlns:a16="http://schemas.microsoft.com/office/drawing/2014/main" id="{AD67F304-7CF9-2A0E-7B2D-4F88F70DCABC}"/>
              </a:ext>
            </a:extLst>
          </p:cNvPr>
          <p:cNvSpPr>
            <a:spLocks noGrp="1"/>
          </p:cNvSpPr>
          <p:nvPr>
            <p:ph type="ftr" sz="quarter" idx="11"/>
          </p:nvPr>
        </p:nvSpPr>
        <p:spPr/>
        <p:txBody>
          <a:bodyPr/>
          <a:lstStyle/>
          <a:p>
            <a:r>
              <a:rPr lang="en-US"/>
              <a:t>© Thriving Solo dba ChristiGamesLLC. All Rights Reserved.</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Background Photo"/>
          <p:cNvPicPr>
            <a:picLocks noChangeAspect="1"/>
          </p:cNvPicPr>
          <p:nvPr/>
        </p:nvPicPr>
        <p:blipFill>
          <a:blip r:embed="rId2"/>
          <a:srcRect r="11107"/>
          <a:stretch>
            <a:fillRect/>
          </a:stretch>
        </p:blipFill>
        <p:spPr>
          <a:xfrm>
            <a:off x="0" y="0"/>
            <a:ext cx="9144000" cy="6858000"/>
          </a:xfrm>
          <a:prstGeom prst="rect">
            <a:avLst/>
          </a:prstGeom>
        </p:spPr>
      </p:pic>
      <p:sp>
        <p:nvSpPr>
          <p:cNvPr id="11" name="Scrim"/>
          <p:cNvSpPr/>
          <p:nvPr/>
        </p:nvSpPr>
        <p:spPr>
          <a:xfrm>
            <a:off x="0" y="0"/>
            <a:ext cx="9144000" cy="6858000"/>
          </a:xfrm>
          <a:prstGeom prst="rect">
            <a:avLst/>
          </a:prstGeom>
          <a:gradFill>
            <a:gsLst>
              <a:gs pos="0">
                <a:srgbClr val="000000">
                  <a:alpha val="0"/>
                </a:srgbClr>
              </a:gs>
              <a:gs pos="42000">
                <a:srgbClr val="000000">
                  <a:alpha val="8000"/>
                </a:srgbClr>
              </a:gs>
              <a:gs pos="100000">
                <a:srgbClr val="000000">
                  <a:alpha val="64000"/>
                </a:srgbClr>
              </a:gs>
            </a:gsLst>
            <a:lin ang="0" scaled="1"/>
          </a:gradFill>
          <a:ln>
            <a:noFill/>
          </a:ln>
        </p:spPr>
        <p:txBody>
          <a:bodyPr/>
          <a:lstStyle/>
          <a:p>
            <a:endParaRPr lang="en-US"/>
          </a:p>
        </p:txBody>
      </p:sp>
      <p:sp>
        <p:nvSpPr>
          <p:cNvPr id="20" name="Accent Bar"/>
          <p:cNvSpPr/>
          <p:nvPr/>
        </p:nvSpPr>
        <p:spPr>
          <a:xfrm>
            <a:off x="5972000" y="2610000"/>
            <a:ext cx="1300000" cy="55000"/>
          </a:xfrm>
          <a:prstGeom prst="rect">
            <a:avLst/>
          </a:prstGeom>
          <a:solidFill>
            <a:schemeClr val="accent1"/>
          </a:solidFill>
          <a:ln>
            <a:noFill/>
          </a:ln>
        </p:spPr>
        <p:txBody>
          <a:bodyPr/>
          <a:lstStyle/>
          <a:p>
            <a:endParaRPr lang="en-US"/>
          </a:p>
        </p:txBody>
      </p:sp>
      <p:sp>
        <p:nvSpPr>
          <p:cNvPr id="2" name="Title 1"/>
          <p:cNvSpPr>
            <a:spLocks noGrp="1"/>
          </p:cNvSpPr>
          <p:nvPr>
            <p:ph type="ctrTitle"/>
          </p:nvPr>
        </p:nvSpPr>
        <p:spPr>
          <a:xfrm>
            <a:off x="4250000" y="762000"/>
            <a:ext cx="4744000" cy="1797720"/>
          </a:xfrm>
        </p:spPr>
        <p:txBody>
          <a:bodyPr anchor="b">
            <a:normAutofit/>
          </a:bodyPr>
          <a:lstStyle/>
          <a:p>
            <a:pPr algn="ctr"/>
            <a:r>
              <a:rPr lang="en-US" sz="4400">
                <a:solidFill>
                  <a:schemeClr val="bg1"/>
                </a:solidFill>
                <a:latin typeface="+mj-lt"/>
              </a:rPr>
              <a:t>Make movement</a:t>
            </a:r>
            <a:br>
              <a:rPr lang="en-US" sz="4400">
                <a:solidFill>
                  <a:schemeClr val="bg1"/>
                </a:solidFill>
                <a:latin typeface="+mj-lt"/>
              </a:rPr>
            </a:br>
            <a:r>
              <a:rPr lang="en-US" sz="4400">
                <a:solidFill>
                  <a:schemeClr val="bg1"/>
                </a:solidFill>
                <a:latin typeface="+mj-lt"/>
              </a:rPr>
              <a:t>a daily habit</a:t>
            </a:r>
          </a:p>
        </p:txBody>
      </p:sp>
      <p:sp>
        <p:nvSpPr>
          <p:cNvPr id="3" name="Subtitle 2"/>
          <p:cNvSpPr>
            <a:spLocks noGrp="1"/>
          </p:cNvSpPr>
          <p:nvPr>
            <p:ph type="subTitle" idx="1"/>
          </p:nvPr>
        </p:nvSpPr>
        <p:spPr>
          <a:xfrm>
            <a:off x="4850000" y="2743200"/>
            <a:ext cx="3950000" cy="2400000"/>
          </a:xfrm>
        </p:spPr>
        <p:txBody>
          <a:bodyPr anchor="t">
            <a:normAutofit/>
          </a:bodyPr>
          <a:lstStyle/>
          <a:p>
            <a:pPr marL="285750" indent="-285750" algn="l">
              <a:spcBef>
                <a:spcPts val="800"/>
              </a:spcBef>
              <a:buClr>
                <a:schemeClr val="accent1"/>
              </a:buClr>
              <a:buFont typeface="Arial" panose="020B0604020202020204" pitchFamily="34" charset="0"/>
              <a:buChar char="•"/>
            </a:pPr>
            <a:r>
              <a:rPr lang="en-US" sz="1500">
                <a:solidFill>
                  <a:schemeClr val="bg1"/>
                </a:solidFill>
              </a:rPr>
              <a:t>Aim for 150 minutes a week, plus strength and balance.</a:t>
            </a:r>
          </a:p>
          <a:p>
            <a:pPr marL="285750" indent="-285750" algn="l">
              <a:spcBef>
                <a:spcPts val="800"/>
              </a:spcBef>
              <a:buClr>
                <a:schemeClr val="accent1"/>
              </a:buClr>
              <a:buFont typeface="Arial" panose="020B0604020202020204" pitchFamily="34" charset="0"/>
              <a:buChar char="•"/>
            </a:pPr>
            <a:r>
              <a:rPr lang="en-US" sz="1500">
                <a:solidFill>
                  <a:schemeClr val="bg1"/>
                </a:solidFill>
              </a:rPr>
              <a:t>Start small and stay consistent.</a:t>
            </a:r>
          </a:p>
          <a:p>
            <a:pPr marL="285750" indent="-285750" algn="l">
              <a:spcBef>
                <a:spcPts val="800"/>
              </a:spcBef>
              <a:buClr>
                <a:schemeClr val="accent1"/>
              </a:buClr>
              <a:buFont typeface="Arial" panose="020B0604020202020204" pitchFamily="34" charset="0"/>
              <a:buChar char="•"/>
            </a:pPr>
            <a:r>
              <a:rPr lang="en-US" sz="1500">
                <a:solidFill>
                  <a:schemeClr val="bg1"/>
                </a:solidFill>
              </a:rPr>
              <a:t>Protect your heart, strength, and independence.</a:t>
            </a:r>
          </a:p>
        </p:txBody>
      </p:sp>
      <p:sp>
        <p:nvSpPr>
          <p:cNvPr id="30" name="Disclaimer"/>
          <p:cNvSpPr/>
          <p:nvPr/>
        </p:nvSpPr>
        <p:spPr>
          <a:xfrm>
            <a:off x="4850000" y="5280000"/>
            <a:ext cx="3950000" cy="600000"/>
          </a:xfrm>
          <a:prstGeom prst="rect">
            <a:avLst/>
          </a:prstGeom>
        </p:spPr>
        <p:txBody>
          <a:bodyPr wrap="square" lIns="0" tIns="0" rIns="0" bIns="0" anchor="t">
            <a:normAutofit/>
          </a:bodyPr>
          <a:lstStyle/>
          <a:p>
            <a:r>
              <a:rPr lang="en-US" sz="1100" i="1">
                <a:solidFill>
                  <a:schemeClr val="bg1"/>
                </a:solidFill>
              </a:rPr>
              <a:t>Check with your doctor before starting a new exercise routine.</a:t>
            </a:r>
          </a:p>
        </p:txBody>
      </p:sp>
      <p:sp>
        <p:nvSpPr>
          <p:cNvPr id="4" name="Footer Placeholder 3">
            <a:extLst>
              <a:ext uri="{FF2B5EF4-FFF2-40B4-BE49-F238E27FC236}">
                <a16:creationId xmlns:a16="http://schemas.microsoft.com/office/drawing/2014/main" id="{9C24F45E-3DE2-71A1-E0C2-62B234394F2F}"/>
              </a:ext>
            </a:extLst>
          </p:cNvPr>
          <p:cNvSpPr>
            <a:spLocks noGrp="1"/>
          </p:cNvSpPr>
          <p:nvPr>
            <p:ph type="ftr" sz="quarter" idx="11"/>
          </p:nvPr>
        </p:nvSpPr>
        <p:spPr/>
        <p:txBody>
          <a:bodyPr/>
          <a:lstStyle/>
          <a:p>
            <a:r>
              <a:rPr lang="en-US"/>
              <a:t>© Thriving Solo dba ChristiGamesLLC. All Rights Reserved.</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AA62C0-6604-A3F3-78C9-5749CF932B14}"/>
              </a:ext>
            </a:extLst>
          </p:cNvPr>
          <p:cNvSpPr>
            <a:spLocks noGrp="1"/>
          </p:cNvSpPr>
          <p:nvPr>
            <p:ph type="title"/>
          </p:nvPr>
        </p:nvSpPr>
        <p:spPr/>
        <p:txBody>
          <a:bodyPr/>
          <a:lstStyle/>
          <a:p>
            <a:r>
              <a:rPr lang="en-US" dirty="0"/>
              <a:t>About the Document</a:t>
            </a:r>
          </a:p>
        </p:txBody>
      </p:sp>
      <p:sp>
        <p:nvSpPr>
          <p:cNvPr id="3" name="Content Placeholder 2">
            <a:extLst>
              <a:ext uri="{FF2B5EF4-FFF2-40B4-BE49-F238E27FC236}">
                <a16:creationId xmlns:a16="http://schemas.microsoft.com/office/drawing/2014/main" id="{1C9C194E-38A6-528D-51FB-21C02BAD0EC6}"/>
              </a:ext>
            </a:extLst>
          </p:cNvPr>
          <p:cNvSpPr>
            <a:spLocks noGrp="1"/>
          </p:cNvSpPr>
          <p:nvPr>
            <p:ph idx="1"/>
          </p:nvPr>
        </p:nvSpPr>
        <p:spPr/>
        <p:txBody>
          <a:bodyPr>
            <a:normAutofit fontScale="62500" lnSpcReduction="20000"/>
          </a:bodyPr>
          <a:lstStyle/>
          <a:p>
            <a:r>
              <a:rPr lang="en-US" dirty="0"/>
              <a:t>The Thriving Solo series was developed from a passion for helping individuals thrive in every stage of life. The author holds a Master of Business Administration (MBA) and has experience in business analysis, project management, technology, operations, and financial planning concepts. Throughout a diverse career and life journey, the author has developed a deep appreciation for the importance of lifelong learning, personal growth, health, financial stewardship, meaningful relationships, and spiritual development. These experiences, combined with extensive independent research and a desire to help others succeed, inspired the creation of the Thriving Solo curriculum and community resources.</a:t>
            </a:r>
          </a:p>
          <a:p>
            <a:endParaRPr lang="en-US" dirty="0"/>
          </a:p>
          <a:p>
            <a:r>
              <a:rPr lang="en-US" dirty="0"/>
              <a:t>Recognizing that single adults often face unique opportunities and challenges, these resources are designed to help readers build confidence, make informed decisions, strengthen relationships, improve overall well-being, and live with greater purpose.</a:t>
            </a:r>
          </a:p>
          <a:p>
            <a:r>
              <a:rPr lang="en-US" dirty="0"/>
              <a:t>The goal of Thriving Solo is not simply to share information, but to inspire growth, wisdom, resilience, and meaningful connections. Through education, discussion, and practical action steps, readers are encouraged to develop a balanced life that supports financial stability, physical health, emotional wellness, intellectual growth, social engagement, and spiritual development.</a:t>
            </a:r>
          </a:p>
          <a:p>
            <a:r>
              <a:rPr lang="en-US" dirty="0"/>
              <a:t>The author believes that every stage of life presents opportunities to learn, contribute, and flourish. Whether you are single by choice, circumstance, divorce, widowhood, or simply navigating a new season of life, this material was created to encourage and equip you for the journey ahead.</a:t>
            </a:r>
          </a:p>
          <a:p>
            <a:r>
              <a:rPr lang="en-US" dirty="0"/>
              <a:t>For additional resources, workshops, and educational materials, visit the Thriving Solo website and community platform.</a:t>
            </a:r>
          </a:p>
        </p:txBody>
      </p:sp>
      <p:sp>
        <p:nvSpPr>
          <p:cNvPr id="4" name="Footer Placeholder 3">
            <a:extLst>
              <a:ext uri="{FF2B5EF4-FFF2-40B4-BE49-F238E27FC236}">
                <a16:creationId xmlns:a16="http://schemas.microsoft.com/office/drawing/2014/main" id="{7A4F57DF-44C0-CAD0-2574-13154958062F}"/>
              </a:ext>
            </a:extLst>
          </p:cNvPr>
          <p:cNvSpPr>
            <a:spLocks noGrp="1"/>
          </p:cNvSpPr>
          <p:nvPr>
            <p:ph type="ftr" sz="quarter" idx="11"/>
          </p:nvPr>
        </p:nvSpPr>
        <p:spPr/>
        <p:txBody>
          <a:bodyPr/>
          <a:lstStyle/>
          <a:p>
            <a:r>
              <a:rPr lang="en-US"/>
              <a:t>© Thriving Solo dba ChristiGamesLLC. All Rights Reserved.</a:t>
            </a:r>
          </a:p>
        </p:txBody>
      </p:sp>
    </p:spTree>
    <p:extLst>
      <p:ext uri="{BB962C8B-B14F-4D97-AF65-F5344CB8AC3E}">
        <p14:creationId xmlns:p14="http://schemas.microsoft.com/office/powerpoint/2010/main" val="207312092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TM03457510[[fn=Savon]]</Template>
  <TotalTime>6689</TotalTime>
  <Words>1450</Words>
  <Application>Microsoft Office PowerPoint</Application>
  <PresentationFormat>On-screen Show (4:3)</PresentationFormat>
  <Paragraphs>109</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Aptos</vt:lpstr>
      <vt:lpstr>Arial</vt:lpstr>
      <vt:lpstr>Century Gothic</vt:lpstr>
      <vt:lpstr>Garamond</vt:lpstr>
      <vt:lpstr>Savon</vt:lpstr>
      <vt:lpstr>Exercise for Singles</vt:lpstr>
      <vt:lpstr>Chronic conditions and exercise by age</vt:lpstr>
      <vt:lpstr>Benefits of exercise</vt:lpstr>
      <vt:lpstr>Health Concerns by Age</vt:lpstr>
      <vt:lpstr>Cardio, strength, flexibility, balance</vt:lpstr>
      <vt:lpstr>Weekly exercise by age group</vt:lpstr>
      <vt:lpstr>Preventing falls and injuries</vt:lpstr>
      <vt:lpstr>Make movement a daily habit</vt:lpstr>
      <vt:lpstr>About the Document</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Jennifer Vogel</dc:creator>
  <cp:keywords/>
  <dc:description>generated using python-pptx</dc:description>
  <cp:lastModifiedBy>Jennifer Vogel</cp:lastModifiedBy>
  <cp:revision>13</cp:revision>
  <dcterms:created xsi:type="dcterms:W3CDTF">2013-01-27T09:14:16Z</dcterms:created>
  <dcterms:modified xsi:type="dcterms:W3CDTF">2026-06-27T21:48:11Z</dcterms:modified>
  <cp:category/>
</cp:coreProperties>
</file>